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sldIdLst>
    <p:sldId id="256" r:id="rId5"/>
    <p:sldId id="268" r:id="rId6"/>
    <p:sldId id="269" r:id="rId7"/>
    <p:sldId id="263" r:id="rId8"/>
    <p:sldId id="257" r:id="rId9"/>
    <p:sldId id="258" r:id="rId10"/>
    <p:sldId id="259" r:id="rId11"/>
    <p:sldId id="266" r:id="rId12"/>
    <p:sldId id="260" r:id="rId13"/>
    <p:sldId id="265" r:id="rId14"/>
    <p:sldId id="261" r:id="rId15"/>
    <p:sldId id="262" r:id="rId16"/>
    <p:sldId id="270" r:id="rId17"/>
    <p:sldId id="26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52381" autoAdjust="0"/>
  </p:normalViewPr>
  <p:slideViewPr>
    <p:cSldViewPr snapToGrid="0">
      <p:cViewPr varScale="1">
        <p:scale>
          <a:sx n="62" d="100"/>
          <a:sy n="62" d="100"/>
        </p:scale>
        <p:origin x="2412" y="72"/>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88" d="100"/>
          <a:sy n="88" d="100"/>
        </p:scale>
        <p:origin x="3822" y="-104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A2016C-7E89-4568-912E-5BF8B605357B}" type="datetimeFigureOut">
              <a:rPr lang="en-AU" smtClean="0"/>
              <a:t>28/09/2021</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844721-E7ED-4CBE-A57D-4224B3327E05}" type="slidenum">
              <a:rPr lang="en-AU" smtClean="0"/>
              <a:t>‹#›</a:t>
            </a:fld>
            <a:endParaRPr lang="en-AU"/>
          </a:p>
        </p:txBody>
      </p:sp>
    </p:spTree>
    <p:extLst>
      <p:ext uri="{BB962C8B-B14F-4D97-AF65-F5344CB8AC3E}">
        <p14:creationId xmlns:p14="http://schemas.microsoft.com/office/powerpoint/2010/main" val="2478127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AU" sz="1800" b="0" i="0" dirty="0">
                <a:solidFill>
                  <a:srgbClr val="000000"/>
                </a:solidFill>
                <a:effectLst/>
                <a:latin typeface="Calibri" panose="020F0502020204030204" pitchFamily="34" charset="0"/>
              </a:rPr>
              <a:t>I am here today to present a Hot Topic which I hope you can use in your schools… </a:t>
            </a:r>
            <a:endParaRPr lang="en-AU" b="0" i="0" dirty="0">
              <a:solidFill>
                <a:srgbClr val="000000"/>
              </a:solidFill>
              <a:effectLst/>
              <a:latin typeface="Segoe UI" panose="020B0502040204020203" pitchFamily="34" charset="0"/>
            </a:endParaRPr>
          </a:p>
          <a:p>
            <a:pPr algn="l" rtl="0" fontAlgn="base"/>
            <a:r>
              <a:rPr lang="en-AU" sz="1800" b="0" i="0" dirty="0">
                <a:solidFill>
                  <a:srgbClr val="000000"/>
                </a:solidFill>
                <a:effectLst/>
                <a:latin typeface="Calibri" panose="020F0502020204030204" pitchFamily="34" charset="0"/>
              </a:rPr>
              <a:t>Ideation, the formation of ideas or concepts is very personal. In an education environment where we might teach ideation we should apply some structure. Ideation should come from a need, a passion something to solve, improve or replace. This presentation will walk through my ideation process from start to end. My intent is to share the process as well as how I use some of the Adobe tools in my journey. </a:t>
            </a:r>
            <a:endParaRPr lang="en-AU" b="0" i="0" dirty="0">
              <a:solidFill>
                <a:srgbClr val="000000"/>
              </a:solidFill>
              <a:effectLst/>
              <a:latin typeface="Segoe UI" panose="020B0502040204020203" pitchFamily="34" charset="0"/>
            </a:endParaRPr>
          </a:p>
          <a:p>
            <a:pPr algn="l" rtl="0" fontAlgn="base"/>
            <a:r>
              <a:rPr lang="en-AU" sz="1800" b="0" i="0" dirty="0">
                <a:solidFill>
                  <a:srgbClr val="000000"/>
                </a:solidFill>
                <a:effectLst/>
                <a:latin typeface="Calibri" panose="020F0502020204030204" pitchFamily="34" charset="0"/>
              </a:rPr>
              <a:t>My idea formed when I wanted a chilli Hawaiian shirt. I couldn’t find what I wanted but over the years I had taken many photographs of chilis I had grown. </a:t>
            </a:r>
            <a:endParaRPr lang="en-AU" dirty="0"/>
          </a:p>
        </p:txBody>
      </p:sp>
      <p:sp>
        <p:nvSpPr>
          <p:cNvPr id="4" name="Slide Number Placeholder 3"/>
          <p:cNvSpPr>
            <a:spLocks noGrp="1"/>
          </p:cNvSpPr>
          <p:nvPr>
            <p:ph type="sldNum" sz="quarter" idx="5"/>
          </p:nvPr>
        </p:nvSpPr>
        <p:spPr/>
        <p:txBody>
          <a:bodyPr/>
          <a:lstStyle/>
          <a:p>
            <a:fld id="{A7844721-E7ED-4CBE-A57D-4224B3327E05}" type="slidenum">
              <a:rPr lang="en-AU" smtClean="0"/>
              <a:t>1</a:t>
            </a:fld>
            <a:endParaRPr lang="en-AU"/>
          </a:p>
        </p:txBody>
      </p:sp>
    </p:spTree>
    <p:extLst>
      <p:ext uri="{BB962C8B-B14F-4D97-AF65-F5344CB8AC3E}">
        <p14:creationId xmlns:p14="http://schemas.microsoft.com/office/powerpoint/2010/main" val="5852437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So let me recap the workflow used to get this far using this process flow or </a:t>
            </a:r>
            <a:r>
              <a:rPr lang="en-AU" sz="1800" dirty="0" err="1">
                <a:effectLst/>
                <a:latin typeface="Calibri" panose="020F0502020204030204" pitchFamily="34" charset="0"/>
                <a:ea typeface="Calibri" panose="020F0502020204030204" pitchFamily="34" charset="0"/>
                <a:cs typeface="Times New Roman" panose="02020603050405020304" pitchFamily="18" charset="0"/>
              </a:rPr>
              <a:t>swimlane</a:t>
            </a:r>
            <a:r>
              <a:rPr lang="en-AU" sz="1800" dirty="0">
                <a:effectLst/>
                <a:latin typeface="Calibri" panose="020F0502020204030204" pitchFamily="34" charset="0"/>
                <a:ea typeface="Calibri" panose="020F0502020204030204" pitchFamily="34" charset="0"/>
                <a:cs typeface="Times New Roman" panose="02020603050405020304" pitchFamily="18" charset="0"/>
              </a:rPr>
              <a:t> chart as it is also known..</a:t>
            </a:r>
          </a:p>
          <a:p>
            <a:pPr>
              <a:lnSpc>
                <a:spcPct val="107000"/>
              </a:lnSpc>
              <a:spcAft>
                <a:spcPts val="800"/>
              </a:spcAft>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On the left are the applications and tools used in the process. By the way the PowerPoint of this is available if you want to adapt your own work flow into a diagram that works as a roadmap for your students.</a:t>
            </a:r>
          </a:p>
          <a:p>
            <a:pPr>
              <a:lnSpc>
                <a:spcPct val="107000"/>
              </a:lnSpc>
              <a:spcAft>
                <a:spcPts val="800"/>
              </a:spcAft>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At many points along the journey of ideation and creation, substitute whatever works for you or your students. Photographs of aeroplanes could be substituted for chilis. Cushions or tablecloths could be substituted for a Hawaiian shirt. Seamless pattern tiles could be replaced by logos or poster images. In my case I start by capturing images</a:t>
            </a:r>
          </a:p>
          <a:p>
            <a:pPr>
              <a:lnSpc>
                <a:spcPct val="107000"/>
              </a:lnSpc>
              <a:spcAft>
                <a:spcPts val="800"/>
              </a:spcAft>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Collect, sort, refine and select…</a:t>
            </a:r>
          </a:p>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The process of collecting assets into a tool like Lightroom before making a selection of the best of the best is a good starting point for these kinds of projects. Tagging your photographs with keywords, adding to a collection, exporting or identifying the best images for your project sets you up for the next stage.</a:t>
            </a:r>
          </a:p>
          <a:p>
            <a:pPr>
              <a:lnSpc>
                <a:spcPct val="107000"/>
              </a:lnSpc>
              <a:spcAft>
                <a:spcPts val="800"/>
              </a:spcAft>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Ideation and creation</a:t>
            </a:r>
          </a:p>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Editing and refining your images into either seamless tiles or standalone works of art to be incorporated into their final destination is where the image editing tools such as photoshop, Illustrator and Fresco help shape your idea into a final product. Tools like Adobe dimension help you visualise what the final product will look like before you commit to creating the printed material. Adobe Stock can provide imagery or 3D models to support your ideation process. </a:t>
            </a:r>
          </a:p>
          <a:p>
            <a:pPr>
              <a:lnSpc>
                <a:spcPct val="107000"/>
              </a:lnSpc>
              <a:spcAft>
                <a:spcPts val="800"/>
              </a:spcAft>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Fresco helped me not only ideate, but create something I drew, drawing upon many inputs to have something uniquely mine to share.</a:t>
            </a:r>
          </a:p>
          <a:p>
            <a:pPr>
              <a:lnSpc>
                <a:spcPct val="107000"/>
              </a:lnSpc>
              <a:spcAft>
                <a:spcPts val="800"/>
              </a:spcAft>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Finalising your output</a:t>
            </a:r>
          </a:p>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Printing swatches to paper or cloth before committing to the printed pattern on metres of material is what comes next before tailoring your shirt.</a:t>
            </a:r>
          </a:p>
          <a:p>
            <a:pPr>
              <a:lnSpc>
                <a:spcPct val="107000"/>
              </a:lnSpc>
              <a:spcAft>
                <a:spcPts val="800"/>
              </a:spcAft>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Spark Page and other tools</a:t>
            </a:r>
          </a:p>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Documenting your process, prototypes can be done in a number of locations using a variety of tools. It occurs parallel to your activity and can also serve as evidence of teaching, learning and participation. Spark page is an excellent choice for this journaling process.</a:t>
            </a:r>
          </a:p>
          <a:p>
            <a:endParaRPr lang="en-AU" dirty="0"/>
          </a:p>
        </p:txBody>
      </p:sp>
      <p:sp>
        <p:nvSpPr>
          <p:cNvPr id="4" name="Slide Number Placeholder 3"/>
          <p:cNvSpPr>
            <a:spLocks noGrp="1"/>
          </p:cNvSpPr>
          <p:nvPr>
            <p:ph type="sldNum" sz="quarter" idx="5"/>
          </p:nvPr>
        </p:nvSpPr>
        <p:spPr/>
        <p:txBody>
          <a:bodyPr/>
          <a:lstStyle/>
          <a:p>
            <a:fld id="{A7844721-E7ED-4CBE-A57D-4224B3327E05}" type="slidenum">
              <a:rPr lang="en-AU" smtClean="0"/>
              <a:t>10</a:t>
            </a:fld>
            <a:endParaRPr lang="en-AU"/>
          </a:p>
        </p:txBody>
      </p:sp>
    </p:spTree>
    <p:extLst>
      <p:ext uri="{BB962C8B-B14F-4D97-AF65-F5344CB8AC3E}">
        <p14:creationId xmlns:p14="http://schemas.microsoft.com/office/powerpoint/2010/main" val="22060474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effectLst/>
                <a:latin typeface="Calibri" panose="020F0502020204030204" pitchFamily="34" charset="0"/>
                <a:ea typeface="Calibri" panose="020F0502020204030204" pitchFamily="34" charset="0"/>
                <a:cs typeface="Times New Roman" panose="02020603050405020304" pitchFamily="18" charset="0"/>
              </a:rPr>
              <a:t>In finalising this presentation into a spark page, there have been a number of intermediate steps along the way. These included PowerPoint, Word and dictation software.</a:t>
            </a:r>
          </a:p>
          <a:p>
            <a:endParaRPr lang="en-AU" dirty="0"/>
          </a:p>
        </p:txBody>
      </p:sp>
      <p:sp>
        <p:nvSpPr>
          <p:cNvPr id="4" name="Slide Number Placeholder 3"/>
          <p:cNvSpPr>
            <a:spLocks noGrp="1"/>
          </p:cNvSpPr>
          <p:nvPr>
            <p:ph type="sldNum" sz="quarter" idx="5"/>
          </p:nvPr>
        </p:nvSpPr>
        <p:spPr/>
        <p:txBody>
          <a:bodyPr/>
          <a:lstStyle/>
          <a:p>
            <a:fld id="{A7844721-E7ED-4CBE-A57D-4224B3327E05}" type="slidenum">
              <a:rPr lang="en-AU" smtClean="0"/>
              <a:t>11</a:t>
            </a:fld>
            <a:endParaRPr lang="en-AU"/>
          </a:p>
        </p:txBody>
      </p:sp>
    </p:spTree>
    <p:extLst>
      <p:ext uri="{BB962C8B-B14F-4D97-AF65-F5344CB8AC3E}">
        <p14:creationId xmlns:p14="http://schemas.microsoft.com/office/powerpoint/2010/main" val="10469763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effectLst/>
                <a:latin typeface="Calibri" panose="020F0502020204030204" pitchFamily="34" charset="0"/>
                <a:ea typeface="Calibri" panose="020F0502020204030204" pitchFamily="34" charset="0"/>
                <a:cs typeface="Times New Roman" panose="02020603050405020304" pitchFamily="18" charset="0"/>
              </a:rPr>
              <a:t>At this stage I still haven’t got my Hawaiian shirt. However I am but a single step away from ordering the fabric required to make it. More importantly my process of ideation has delivered me the steps and pragmatic information I need to sidestep some of the problems I could have faced if I hadn’t engaged the use of the Adobe products before committing to fabric printing.</a:t>
            </a:r>
          </a:p>
          <a:p>
            <a:endParaRPr lang="en-AU" dirty="0"/>
          </a:p>
        </p:txBody>
      </p:sp>
      <p:sp>
        <p:nvSpPr>
          <p:cNvPr id="4" name="Slide Number Placeholder 3"/>
          <p:cNvSpPr>
            <a:spLocks noGrp="1"/>
          </p:cNvSpPr>
          <p:nvPr>
            <p:ph type="sldNum" sz="quarter" idx="5"/>
          </p:nvPr>
        </p:nvSpPr>
        <p:spPr/>
        <p:txBody>
          <a:bodyPr/>
          <a:lstStyle/>
          <a:p>
            <a:fld id="{A7844721-E7ED-4CBE-A57D-4224B3327E05}" type="slidenum">
              <a:rPr lang="en-AU" smtClean="0"/>
              <a:t>12</a:t>
            </a:fld>
            <a:endParaRPr lang="en-AU"/>
          </a:p>
        </p:txBody>
      </p:sp>
    </p:spTree>
    <p:extLst>
      <p:ext uri="{BB962C8B-B14F-4D97-AF65-F5344CB8AC3E}">
        <p14:creationId xmlns:p14="http://schemas.microsoft.com/office/powerpoint/2010/main" val="27289776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In finalising this presentation into a spark page, there have been a number of intermediate steps along the way. These included PowerPoint, Word and dictation software.</a:t>
            </a:r>
          </a:p>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Although the combined material when presented takes longer than the 15 minutes I’m allowed, my spark page allows you to go and spend more time if that’s interesting in working through the resources. All the links and details of this process are available in the following blog post.</a:t>
            </a:r>
          </a:p>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AU" dirty="0"/>
          </a:p>
        </p:txBody>
      </p:sp>
      <p:sp>
        <p:nvSpPr>
          <p:cNvPr id="4" name="Slide Number Placeholder 3"/>
          <p:cNvSpPr>
            <a:spLocks noGrp="1"/>
          </p:cNvSpPr>
          <p:nvPr>
            <p:ph type="sldNum" sz="quarter" idx="5"/>
          </p:nvPr>
        </p:nvSpPr>
        <p:spPr/>
        <p:txBody>
          <a:bodyPr/>
          <a:lstStyle/>
          <a:p>
            <a:fld id="{A7844721-E7ED-4CBE-A57D-4224B3327E05}" type="slidenum">
              <a:rPr lang="en-AU" smtClean="0"/>
              <a:t>13</a:t>
            </a:fld>
            <a:endParaRPr lang="en-AU"/>
          </a:p>
        </p:txBody>
      </p:sp>
    </p:spTree>
    <p:extLst>
      <p:ext uri="{BB962C8B-B14F-4D97-AF65-F5344CB8AC3E}">
        <p14:creationId xmlns:p14="http://schemas.microsoft.com/office/powerpoint/2010/main" val="17354829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effectLst/>
                <a:latin typeface="Calibri" panose="020F0502020204030204" pitchFamily="34" charset="0"/>
                <a:ea typeface="Calibri" panose="020F0502020204030204" pitchFamily="34" charset="0"/>
                <a:cs typeface="Times New Roman" panose="02020603050405020304" pitchFamily="18" charset="0"/>
              </a:rPr>
              <a:t>It also gives me confidence that educators and students alike can adapt this process for their own purposes. Ideation might be about the creation of ideas but the journey of ideation delivers rich learning to the individual as well. Ideate, create and promulgate. Thank you.</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effectLst/>
                <a:latin typeface="Calibri" panose="020F0502020204030204" pitchFamily="34" charset="0"/>
                <a:ea typeface="Calibri" panose="020F0502020204030204" pitchFamily="34" charset="0"/>
                <a:cs typeface="Times New Roman" panose="02020603050405020304" pitchFamily="18" charset="0"/>
              </a:rPr>
              <a:t>Markc@xsymetrix.com.au  </a:t>
            </a:r>
          </a:p>
          <a:p>
            <a:endParaRPr lang="en-AU" dirty="0"/>
          </a:p>
        </p:txBody>
      </p:sp>
      <p:sp>
        <p:nvSpPr>
          <p:cNvPr id="4" name="Slide Number Placeholder 3"/>
          <p:cNvSpPr>
            <a:spLocks noGrp="1"/>
          </p:cNvSpPr>
          <p:nvPr>
            <p:ph type="sldNum" sz="quarter" idx="5"/>
          </p:nvPr>
        </p:nvSpPr>
        <p:spPr/>
        <p:txBody>
          <a:bodyPr/>
          <a:lstStyle/>
          <a:p>
            <a:fld id="{A7844721-E7ED-4CBE-A57D-4224B3327E05}" type="slidenum">
              <a:rPr lang="en-AU" smtClean="0"/>
              <a:t>14</a:t>
            </a:fld>
            <a:endParaRPr lang="en-AU"/>
          </a:p>
        </p:txBody>
      </p:sp>
    </p:spTree>
    <p:extLst>
      <p:ext uri="{BB962C8B-B14F-4D97-AF65-F5344CB8AC3E}">
        <p14:creationId xmlns:p14="http://schemas.microsoft.com/office/powerpoint/2010/main" val="748161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AU" sz="1600" b="0" i="0" dirty="0">
                <a:solidFill>
                  <a:srgbClr val="000000"/>
                </a:solidFill>
                <a:effectLst/>
                <a:latin typeface="Calibri" panose="020F0502020204030204" pitchFamily="34" charset="0"/>
              </a:rPr>
              <a:t>Could I capture this process and sharing so that other teachers and students could adapt it to create something that held their passion? </a:t>
            </a:r>
          </a:p>
          <a:p>
            <a:pPr algn="l" rtl="0" fontAlgn="base"/>
            <a:endParaRPr lang="en-AU" sz="1800" b="0" i="0" dirty="0">
              <a:solidFill>
                <a:srgbClr val="000000"/>
              </a:solidFill>
              <a:effectLst/>
              <a:latin typeface="Segoe UI" panose="020B0502040204020203" pitchFamily="34" charset="0"/>
            </a:endParaRPr>
          </a:p>
          <a:p>
            <a:pPr algn="l" rtl="0" fontAlgn="base"/>
            <a:r>
              <a:rPr lang="en-AU" sz="1600" b="0" i="0" dirty="0">
                <a:solidFill>
                  <a:srgbClr val="000000"/>
                </a:solidFill>
                <a:effectLst/>
                <a:latin typeface="Calibri" panose="020F0502020204030204" pitchFamily="34" charset="0"/>
              </a:rPr>
              <a:t>I researched ideation techniques and looked at the design thinking process and determined there were four key stages.</a:t>
            </a:r>
          </a:p>
          <a:p>
            <a:pPr algn="l" rtl="0" fontAlgn="base"/>
            <a:endParaRPr lang="en-AU" sz="1600" dirty="0">
              <a:solidFill>
                <a:srgbClr val="000000"/>
              </a:solidFill>
              <a:latin typeface="Calibri" panose="020F0502020204030204" pitchFamily="34" charset="0"/>
            </a:endParaRPr>
          </a:p>
          <a:p>
            <a:pPr algn="l" rtl="0" fontAlgn="base"/>
            <a:r>
              <a:rPr lang="en-AU" sz="1600" b="0" i="0" dirty="0">
                <a:solidFill>
                  <a:srgbClr val="000000"/>
                </a:solidFill>
                <a:effectLst/>
                <a:latin typeface="Calibri" panose="020F0502020204030204" pitchFamily="34" charset="0"/>
              </a:rPr>
              <a:t> I had to detail the problem from the customers view. That was quite easy because I was the customer but it meant I had to provide detail and set some parameters and boundaries of what I wanted to create. </a:t>
            </a:r>
          </a:p>
          <a:p>
            <a:pPr algn="l" rtl="0" fontAlgn="base"/>
            <a:endParaRPr lang="en-AU" sz="1600" dirty="0">
              <a:solidFill>
                <a:srgbClr val="000000"/>
              </a:solidFill>
              <a:latin typeface="Calibri" panose="020F0502020204030204" pitchFamily="34" charset="0"/>
            </a:endParaRPr>
          </a:p>
          <a:p>
            <a:pPr algn="l" rtl="0" fontAlgn="base"/>
            <a:r>
              <a:rPr lang="en-AU" sz="1600" b="0" i="0" dirty="0">
                <a:solidFill>
                  <a:srgbClr val="000000"/>
                </a:solidFill>
                <a:effectLst/>
                <a:latin typeface="Calibri" panose="020F0502020204030204" pitchFamily="34" charset="0"/>
              </a:rPr>
              <a:t>With a few rules and boundaries in place, I’ll call them specifications, these specifications gave me the freedom to generate ideas within a defined creation area. By not having idea of a specification, you risk embarking on a never-ending journey where nothing gets created. </a:t>
            </a:r>
            <a:endParaRPr lang="en-AU" sz="1800" b="0" i="0" dirty="0">
              <a:solidFill>
                <a:srgbClr val="000000"/>
              </a:solidFill>
              <a:effectLst/>
              <a:latin typeface="Segoe UI" panose="020B0502040204020203" pitchFamily="34" charset="0"/>
            </a:endParaRPr>
          </a:p>
          <a:p>
            <a:pPr algn="l" rtl="0" fontAlgn="base"/>
            <a:r>
              <a:rPr lang="en-AU" sz="1600" b="0" i="0" dirty="0">
                <a:solidFill>
                  <a:srgbClr val="000000"/>
                </a:solidFill>
                <a:effectLst/>
                <a:latin typeface="Calibri" panose="020F0502020204030204" pitchFamily="34" charset="0"/>
              </a:rPr>
              <a:t>Make sure you check out the Adobe Education exchange which has over 1000 learning objects tagged ideation which clearly means it is a hot topic... </a:t>
            </a:r>
          </a:p>
          <a:p>
            <a:pPr algn="l" rtl="0" fontAlgn="base"/>
            <a:endParaRPr lang="en-AU" sz="1600" dirty="0">
              <a:solidFill>
                <a:srgbClr val="000000"/>
              </a:solidFill>
              <a:latin typeface="Calibri" panose="020F0502020204030204" pitchFamily="34" charset="0"/>
            </a:endParaRPr>
          </a:p>
          <a:p>
            <a:pPr algn="l" rtl="0" fontAlgn="base"/>
            <a:r>
              <a:rPr lang="en-AU" sz="1600" b="0" i="0" dirty="0">
                <a:solidFill>
                  <a:srgbClr val="000000"/>
                </a:solidFill>
                <a:effectLst/>
                <a:latin typeface="Calibri" panose="020F0502020204030204" pitchFamily="34" charset="0"/>
              </a:rPr>
              <a:t>Then we select… and produce</a:t>
            </a:r>
          </a:p>
          <a:p>
            <a:pPr algn="l" rtl="0" fontAlgn="base"/>
            <a:endParaRPr lang="en-AU" sz="1800" b="0" i="0" dirty="0">
              <a:solidFill>
                <a:srgbClr val="000000"/>
              </a:solidFill>
              <a:effectLst/>
              <a:latin typeface="Segoe UI" panose="020B0502040204020203" pitchFamily="34" charset="0"/>
            </a:endParaRPr>
          </a:p>
          <a:p>
            <a:pPr algn="l" rtl="0" fontAlgn="base"/>
            <a:endParaRPr lang="en-AU" b="0" i="0" dirty="0">
              <a:solidFill>
                <a:srgbClr val="000000"/>
              </a:solidFill>
              <a:effectLst/>
              <a:latin typeface="+mj-lt"/>
            </a:endParaRPr>
          </a:p>
          <a:p>
            <a:r>
              <a:rPr lang="en-AU" b="0" i="0" dirty="0">
                <a:solidFill>
                  <a:srgbClr val="444444"/>
                </a:solidFill>
                <a:effectLst/>
                <a:latin typeface="+mj-lt"/>
              </a:rPr>
              <a:t>Ideation is the creative process of generating, developing, and communicating new ideas, where an idea is understood as a basic element of thought that can be either visual, concrete, or abstract. Ideation comprises all stages of a thought cycle, from innovation, to development, to actualization. Ideation can be conducted by individuals, organizations, or crowds. As such, it is an essential part of the design process, both in education and practice.</a:t>
            </a:r>
            <a:endParaRPr lang="en-AU" dirty="0">
              <a:latin typeface="+mj-lt"/>
            </a:endParaRPr>
          </a:p>
          <a:p>
            <a:endParaRPr lang="en-AU" b="0" i="0" dirty="0">
              <a:solidFill>
                <a:srgbClr val="000000"/>
              </a:solidFill>
              <a:effectLst/>
              <a:latin typeface="+mj-lt"/>
            </a:endParaRPr>
          </a:p>
          <a:p>
            <a:endParaRPr lang="en-AU" b="0" i="0" dirty="0">
              <a:solidFill>
                <a:srgbClr val="000000"/>
              </a:solidFill>
              <a:effectLst/>
              <a:latin typeface="+mj-lt"/>
            </a:endParaRPr>
          </a:p>
        </p:txBody>
      </p:sp>
      <p:sp>
        <p:nvSpPr>
          <p:cNvPr id="4" name="Slide Number Placeholder 3"/>
          <p:cNvSpPr>
            <a:spLocks noGrp="1"/>
          </p:cNvSpPr>
          <p:nvPr>
            <p:ph type="sldNum" sz="quarter" idx="5"/>
          </p:nvPr>
        </p:nvSpPr>
        <p:spPr/>
        <p:txBody>
          <a:bodyPr/>
          <a:lstStyle/>
          <a:p>
            <a:fld id="{A7844721-E7ED-4CBE-A57D-4224B3327E05}" type="slidenum">
              <a:rPr lang="en-AU" smtClean="0"/>
              <a:t>2</a:t>
            </a:fld>
            <a:endParaRPr lang="en-AU"/>
          </a:p>
        </p:txBody>
      </p:sp>
    </p:spTree>
    <p:extLst>
      <p:ext uri="{BB962C8B-B14F-4D97-AF65-F5344CB8AC3E}">
        <p14:creationId xmlns:p14="http://schemas.microsoft.com/office/powerpoint/2010/main" val="3844581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b="0" i="0" dirty="0">
                <a:solidFill>
                  <a:srgbClr val="000000"/>
                </a:solidFill>
                <a:effectLst/>
                <a:latin typeface="Calibri" panose="020F0502020204030204" pitchFamily="34" charset="0"/>
              </a:rPr>
              <a:t>Although </a:t>
            </a:r>
            <a:r>
              <a:rPr lang="en-AU" sz="1800" b="0" i="0" dirty="0" err="1">
                <a:solidFill>
                  <a:srgbClr val="000000"/>
                </a:solidFill>
                <a:effectLst/>
                <a:latin typeface="Calibri" panose="020F0502020204030204" pitchFamily="34" charset="0"/>
              </a:rPr>
              <a:t>iDeation</a:t>
            </a:r>
            <a:r>
              <a:rPr lang="en-AU" sz="1800" b="0" i="0" dirty="0">
                <a:solidFill>
                  <a:srgbClr val="000000"/>
                </a:solidFill>
                <a:effectLst/>
                <a:latin typeface="Calibri" panose="020F0502020204030204" pitchFamily="34" charset="0"/>
              </a:rPr>
              <a:t> should not be constrained by rules and process, in todays world of plans, budgets, outcomes and benefits it is useful to define benefits for your cohort (even if it is yourself) Here were mine for our Department of Education. </a:t>
            </a:r>
            <a:endParaRPr lang="en-AU" dirty="0"/>
          </a:p>
        </p:txBody>
      </p:sp>
      <p:sp>
        <p:nvSpPr>
          <p:cNvPr id="4" name="Slide Number Placeholder 3"/>
          <p:cNvSpPr>
            <a:spLocks noGrp="1"/>
          </p:cNvSpPr>
          <p:nvPr>
            <p:ph type="sldNum" sz="quarter" idx="5"/>
          </p:nvPr>
        </p:nvSpPr>
        <p:spPr/>
        <p:txBody>
          <a:bodyPr/>
          <a:lstStyle/>
          <a:p>
            <a:fld id="{A7844721-E7ED-4CBE-A57D-4224B3327E05}" type="slidenum">
              <a:rPr lang="en-AU" smtClean="0"/>
              <a:t>3</a:t>
            </a:fld>
            <a:endParaRPr lang="en-AU"/>
          </a:p>
        </p:txBody>
      </p:sp>
    </p:spTree>
    <p:extLst>
      <p:ext uri="{BB962C8B-B14F-4D97-AF65-F5344CB8AC3E}">
        <p14:creationId xmlns:p14="http://schemas.microsoft.com/office/powerpoint/2010/main" val="32691121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AU" sz="1800" b="0" i="0" dirty="0">
                <a:solidFill>
                  <a:srgbClr val="000000"/>
                </a:solidFill>
                <a:effectLst/>
                <a:latin typeface="Calibri" panose="020F0502020204030204" pitchFamily="34" charset="0"/>
              </a:rPr>
              <a:t>If you don’t have a destination and a map, you may never reach where you are going. Setting a goal,  and including what you think or know about tasks needed to get there along with any constraints (money, time, skills, support) into a project concept or plan will give you that roadmap. </a:t>
            </a:r>
            <a:endParaRPr lang="en-AU" b="0" i="0" dirty="0">
              <a:solidFill>
                <a:srgbClr val="000000"/>
              </a:solidFill>
              <a:effectLst/>
              <a:latin typeface="Segoe UI" panose="020B0502040204020203" pitchFamily="34" charset="0"/>
            </a:endParaRPr>
          </a:p>
          <a:p>
            <a:pPr algn="l" rtl="0" fontAlgn="base"/>
            <a:r>
              <a:rPr lang="en-AU" sz="1800" b="0" i="0" dirty="0">
                <a:solidFill>
                  <a:srgbClr val="000000"/>
                </a:solidFill>
                <a:effectLst/>
                <a:latin typeface="Calibri" panose="020F0502020204030204" pitchFamily="34" charset="0"/>
              </a:rPr>
              <a:t>In my case the ideas were about creating a number of designs using chilis in a way that could be printed onto cloth and then tailored into a Hawaiian shirt. </a:t>
            </a:r>
            <a:endParaRPr lang="en-AU" b="0" i="0" dirty="0">
              <a:solidFill>
                <a:srgbClr val="000000"/>
              </a:solidFill>
              <a:effectLst/>
              <a:latin typeface="Segoe UI" panose="020B0502040204020203" pitchFamily="34" charset="0"/>
            </a:endParaRPr>
          </a:p>
          <a:p>
            <a:endParaRPr lang="en-AU" dirty="0"/>
          </a:p>
        </p:txBody>
      </p:sp>
      <p:sp>
        <p:nvSpPr>
          <p:cNvPr id="4" name="Slide Number Placeholder 3"/>
          <p:cNvSpPr>
            <a:spLocks noGrp="1"/>
          </p:cNvSpPr>
          <p:nvPr>
            <p:ph type="sldNum" sz="quarter" idx="5"/>
          </p:nvPr>
        </p:nvSpPr>
        <p:spPr/>
        <p:txBody>
          <a:bodyPr/>
          <a:lstStyle/>
          <a:p>
            <a:fld id="{A7844721-E7ED-4CBE-A57D-4224B3327E05}" type="slidenum">
              <a:rPr lang="en-AU" smtClean="0"/>
              <a:t>4</a:t>
            </a:fld>
            <a:endParaRPr lang="en-AU"/>
          </a:p>
        </p:txBody>
      </p:sp>
    </p:spTree>
    <p:extLst>
      <p:ext uri="{BB962C8B-B14F-4D97-AF65-F5344CB8AC3E}">
        <p14:creationId xmlns:p14="http://schemas.microsoft.com/office/powerpoint/2010/main" val="2684152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 use Lightroom to store, tag and select the photographs I thought were the best from the thousands I had taken over the years. Copies of the best of the best were made into a creative cloud library set up specifically for this task.</a:t>
            </a:r>
          </a:p>
          <a:p>
            <a:endParaRPr lang="en-AU" dirty="0"/>
          </a:p>
          <a:p>
            <a:pPr>
              <a:buFont typeface="Arial" panose="020B0604020202020204" pitchFamily="34" charset="0"/>
              <a:buChar char="•"/>
            </a:pPr>
            <a:endParaRPr lang="en-AU" dirty="0"/>
          </a:p>
          <a:p>
            <a:pPr>
              <a:buFont typeface="Arial" panose="020B0604020202020204" pitchFamily="34" charset="0"/>
              <a:buChar char="•"/>
            </a:pPr>
            <a:r>
              <a:rPr lang="en-AU" dirty="0"/>
              <a:t>Let’s see how I did this</a:t>
            </a:r>
          </a:p>
          <a:p>
            <a:endParaRPr lang="en-AU" dirty="0"/>
          </a:p>
          <a:p>
            <a:r>
              <a:rPr lang="en-AU" dirty="0"/>
              <a:t>----------------------</a:t>
            </a:r>
          </a:p>
          <a:p>
            <a:pPr>
              <a:buFont typeface="Arial" panose="020B0604020202020204" pitchFamily="34" charset="0"/>
              <a:buChar char="•"/>
            </a:pPr>
            <a:r>
              <a:rPr lang="en-AU" dirty="0"/>
              <a:t>Photograph chillies</a:t>
            </a:r>
          </a:p>
          <a:p>
            <a:pPr>
              <a:buFont typeface="Arial" panose="020B0604020202020204" pitchFamily="34" charset="0"/>
              <a:buChar char="•"/>
            </a:pPr>
            <a:r>
              <a:rPr lang="en-AU" dirty="0"/>
              <a:t>Upload to Lightroom</a:t>
            </a:r>
          </a:p>
          <a:p>
            <a:pPr>
              <a:buFont typeface="Arial" panose="020B0604020202020204" pitchFamily="34" charset="0"/>
              <a:buChar char="•"/>
            </a:pPr>
            <a:r>
              <a:rPr lang="en-AU" dirty="0"/>
              <a:t>Tag photos and add metadata</a:t>
            </a:r>
          </a:p>
          <a:p>
            <a:r>
              <a:rPr lang="en-AU" dirty="0"/>
              <a:t>…years later</a:t>
            </a:r>
          </a:p>
          <a:p>
            <a:pPr>
              <a:buFont typeface="Arial" panose="020B0604020202020204" pitchFamily="34" charset="0"/>
              <a:buChar char="•"/>
            </a:pPr>
            <a:r>
              <a:rPr lang="en-AU" dirty="0"/>
              <a:t>Search for photos tagged chillies</a:t>
            </a:r>
          </a:p>
          <a:p>
            <a:pPr>
              <a:buFont typeface="Arial" panose="020B0604020202020204" pitchFamily="34" charset="0"/>
              <a:buChar char="•"/>
            </a:pPr>
            <a:r>
              <a:rPr lang="en-AU" dirty="0"/>
              <a:t>View the thumbnails and make picks or selections</a:t>
            </a:r>
          </a:p>
          <a:p>
            <a:pPr>
              <a:buFont typeface="Arial" panose="020B0604020202020204" pitchFamily="34" charset="0"/>
              <a:buChar char="•"/>
            </a:pPr>
            <a:r>
              <a:rPr lang="en-AU" dirty="0"/>
              <a:t>Either move to “</a:t>
            </a:r>
            <a:r>
              <a:rPr lang="en-AU" dirty="0" err="1"/>
              <a:t>cleanup</a:t>
            </a:r>
            <a:r>
              <a:rPr lang="en-AU" dirty="0"/>
              <a:t>” phase in Photoshop or copy selected files to a work location library and then use Photoshop to clean up the selected files</a:t>
            </a:r>
          </a:p>
          <a:p>
            <a:endParaRPr lang="en-AU" dirty="0"/>
          </a:p>
        </p:txBody>
      </p:sp>
      <p:sp>
        <p:nvSpPr>
          <p:cNvPr id="4" name="Slide Number Placeholder 3"/>
          <p:cNvSpPr>
            <a:spLocks noGrp="1"/>
          </p:cNvSpPr>
          <p:nvPr>
            <p:ph type="sldNum" sz="quarter" idx="5"/>
          </p:nvPr>
        </p:nvSpPr>
        <p:spPr/>
        <p:txBody>
          <a:bodyPr/>
          <a:lstStyle/>
          <a:p>
            <a:fld id="{A7844721-E7ED-4CBE-A57D-4224B3327E05}" type="slidenum">
              <a:rPr lang="en-AU" smtClean="0"/>
              <a:t>5</a:t>
            </a:fld>
            <a:endParaRPr lang="en-AU"/>
          </a:p>
        </p:txBody>
      </p:sp>
    </p:spTree>
    <p:extLst>
      <p:ext uri="{BB962C8B-B14F-4D97-AF65-F5344CB8AC3E}">
        <p14:creationId xmlns:p14="http://schemas.microsoft.com/office/powerpoint/2010/main" val="1667988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000" dirty="0"/>
              <a:t>The design of the pattern takes the most time and my intention was always to create a seamless pattern across the cloth using chilis. This involved taking one of my photographs and creating a seamless background and then placing individual larger chilis in the spaces created by separating the photograph into 4 pieces to create the seamless structure.</a:t>
            </a:r>
          </a:p>
          <a:p>
            <a:r>
              <a:rPr lang="en-AU" sz="1000" dirty="0"/>
              <a:t>When you have done that... ideate in Dimension.</a:t>
            </a:r>
          </a:p>
          <a:p>
            <a:pPr>
              <a:lnSpc>
                <a:spcPct val="107000"/>
              </a:lnSpc>
              <a:spcAft>
                <a:spcPts val="800"/>
              </a:spcAft>
            </a:pPr>
            <a:endParaRPr lang="en-AU" sz="1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000" dirty="0">
                <a:effectLst/>
                <a:latin typeface="Calibri" panose="020F0502020204030204" pitchFamily="34" charset="0"/>
                <a:ea typeface="Calibri" panose="020F0502020204030204" pitchFamily="34" charset="0"/>
                <a:cs typeface="Times New Roman" panose="02020603050405020304" pitchFamily="18" charset="0"/>
              </a:rPr>
              <a:t>Without doing any </a:t>
            </a:r>
            <a:r>
              <a:rPr lang="en-AU" sz="1000" dirty="0" err="1">
                <a:effectLst/>
                <a:latin typeface="Calibri" panose="020F0502020204030204" pitchFamily="34" charset="0"/>
                <a:ea typeface="Calibri" panose="020F0502020204030204" pitchFamily="34" charset="0"/>
                <a:cs typeface="Times New Roman" panose="02020603050405020304" pitchFamily="18" charset="0"/>
              </a:rPr>
              <a:t>cleanup</a:t>
            </a:r>
            <a:r>
              <a:rPr lang="en-AU" sz="1000" dirty="0">
                <a:effectLst/>
                <a:latin typeface="Calibri" panose="020F0502020204030204" pitchFamily="34" charset="0"/>
                <a:ea typeface="Calibri" panose="020F0502020204030204" pitchFamily="34" charset="0"/>
                <a:cs typeface="Times New Roman" panose="02020603050405020304" pitchFamily="18" charset="0"/>
              </a:rPr>
              <a:t> of the photographs I was able to import them into Adobe dimension and place those images onto 3D models of shirts which I had obtained from Adobe stock.</a:t>
            </a:r>
          </a:p>
          <a:p>
            <a:pPr>
              <a:lnSpc>
                <a:spcPct val="107000"/>
              </a:lnSpc>
              <a:spcAft>
                <a:spcPts val="800"/>
              </a:spcAft>
            </a:pPr>
            <a:endParaRPr lang="en-AU" sz="1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000" dirty="0">
                <a:effectLst/>
                <a:latin typeface="Calibri" panose="020F0502020204030204" pitchFamily="34" charset="0"/>
                <a:ea typeface="Calibri" panose="020F0502020204030204" pitchFamily="34" charset="0"/>
                <a:cs typeface="Times New Roman" panose="02020603050405020304" pitchFamily="18" charset="0"/>
              </a:rPr>
              <a:t>Let’s look at how I did this.</a:t>
            </a:r>
          </a:p>
          <a:p>
            <a:pPr>
              <a:lnSpc>
                <a:spcPct val="107000"/>
              </a:lnSpc>
              <a:spcAft>
                <a:spcPts val="800"/>
              </a:spcAft>
            </a:pPr>
            <a:endParaRPr lang="en-AU" sz="1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0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en-AU" sz="1000" dirty="0">
                <a:effectLst/>
                <a:latin typeface="Calibri" panose="020F0502020204030204" pitchFamily="34" charset="0"/>
                <a:ea typeface="Calibri" panose="020F0502020204030204" pitchFamily="34" charset="0"/>
                <a:cs typeface="Times New Roman" panose="02020603050405020304" pitchFamily="18" charset="0"/>
              </a:rPr>
              <a:t>This gave me a chance see which colour combinations combined with the relative size of the fruit and the choice of background for the material.</a:t>
            </a:r>
          </a:p>
          <a:p>
            <a:endParaRPr lang="en-AU" sz="1000" dirty="0"/>
          </a:p>
          <a:p>
            <a:endParaRPr lang="en-AU" sz="1000" dirty="0"/>
          </a:p>
          <a:p>
            <a:endParaRPr lang="en-AU" sz="1000" dirty="0"/>
          </a:p>
          <a:p>
            <a:r>
              <a:rPr lang="en-AU" sz="1000" dirty="0"/>
              <a:t>This meant that I could select the best images and only clean up around the edges of those photographs which I have selected as choices from seeing them in Adobe dimension.</a:t>
            </a:r>
          </a:p>
          <a:p>
            <a:r>
              <a:rPr lang="en-AU" sz="1000" dirty="0"/>
              <a:t>In Photoshop I had to consider the following:</a:t>
            </a:r>
          </a:p>
          <a:p>
            <a:pPr>
              <a:buFont typeface="Arial" panose="020B0604020202020204" pitchFamily="34" charset="0"/>
              <a:buChar char="•"/>
            </a:pPr>
            <a:r>
              <a:rPr lang="en-AU" sz="1000" dirty="0"/>
              <a:t>Check and set your canvas output setting</a:t>
            </a:r>
          </a:p>
          <a:p>
            <a:pPr>
              <a:buFont typeface="Arial" panose="020B0604020202020204" pitchFamily="34" charset="0"/>
              <a:buChar char="•"/>
            </a:pPr>
            <a:r>
              <a:rPr lang="en-AU" sz="1000" dirty="0"/>
              <a:t>Your cloth print width (140cm)</a:t>
            </a:r>
          </a:p>
          <a:p>
            <a:pPr>
              <a:buFont typeface="Arial" panose="020B0604020202020204" pitchFamily="34" charset="0"/>
              <a:buChar char="•"/>
            </a:pPr>
            <a:r>
              <a:rPr lang="en-AU" sz="1000" dirty="0"/>
              <a:t>Your shirt material height (84cm for a 2XL plus extra 1cm for seams)</a:t>
            </a:r>
          </a:p>
          <a:p>
            <a:pPr>
              <a:buFont typeface="Arial" panose="020B0604020202020204" pitchFamily="34" charset="0"/>
              <a:buChar char="•"/>
            </a:pPr>
            <a:r>
              <a:rPr lang="en-AU" sz="1000" dirty="0"/>
              <a:t>Clean up edges and reflections (things that might stand out too much)</a:t>
            </a:r>
          </a:p>
          <a:p>
            <a:pPr>
              <a:buFont typeface="Arial" panose="020B0604020202020204" pitchFamily="34" charset="0"/>
              <a:buChar char="•"/>
            </a:pPr>
            <a:r>
              <a:rPr lang="en-AU" sz="1000" dirty="0"/>
              <a:t>Determine edge colour (black, sunset, dark green, yellow)</a:t>
            </a:r>
          </a:p>
          <a:p>
            <a:pPr>
              <a:buFont typeface="Arial" panose="020B0604020202020204" pitchFamily="34" charset="0"/>
              <a:buChar char="•"/>
            </a:pPr>
            <a:r>
              <a:rPr lang="en-AU" sz="1000" dirty="0"/>
              <a:t>Make sure no deleted areas will appear as white if you have a coloured background</a:t>
            </a:r>
          </a:p>
          <a:p>
            <a:pPr>
              <a:buFont typeface="Arial" panose="020B0604020202020204" pitchFamily="34" charset="0"/>
              <a:buChar char="•"/>
            </a:pPr>
            <a:r>
              <a:rPr lang="en-AU" sz="1000" dirty="0"/>
              <a:t>Create the seamless pattern</a:t>
            </a:r>
          </a:p>
          <a:p>
            <a:pPr>
              <a:buFont typeface="Arial" panose="020B0604020202020204" pitchFamily="34" charset="0"/>
              <a:buChar char="•"/>
            </a:pPr>
            <a:r>
              <a:rPr lang="en-AU" sz="1000" dirty="0"/>
              <a:t>Consider if the seamless pattern has space between pattern elements to allow for sowing seams or other techniques are used to create the seamless art across the centre buttons.</a:t>
            </a:r>
          </a:p>
          <a:p>
            <a:pPr>
              <a:lnSpc>
                <a:spcPct val="107000"/>
              </a:lnSpc>
              <a:spcAft>
                <a:spcPts val="800"/>
              </a:spcAft>
            </a:pPr>
            <a:endParaRPr lang="en-AU" sz="1000" dirty="0">
              <a:effectLst/>
              <a:latin typeface="Calibri" panose="020F0502020204030204" pitchFamily="34" charset="0"/>
              <a:ea typeface="Calibri" panose="020F0502020204030204" pitchFamily="34" charset="0"/>
              <a:cs typeface="Times New Roman" panose="02020603050405020304" pitchFamily="18" charset="0"/>
            </a:endParaRPr>
          </a:p>
          <a:p>
            <a:endParaRPr lang="en-AU" sz="1000" dirty="0"/>
          </a:p>
        </p:txBody>
      </p:sp>
      <p:sp>
        <p:nvSpPr>
          <p:cNvPr id="4" name="Slide Number Placeholder 3"/>
          <p:cNvSpPr>
            <a:spLocks noGrp="1"/>
          </p:cNvSpPr>
          <p:nvPr>
            <p:ph type="sldNum" sz="quarter" idx="5"/>
          </p:nvPr>
        </p:nvSpPr>
        <p:spPr/>
        <p:txBody>
          <a:bodyPr/>
          <a:lstStyle/>
          <a:p>
            <a:fld id="{A7844721-E7ED-4CBE-A57D-4224B3327E05}" type="slidenum">
              <a:rPr lang="en-AU" smtClean="0"/>
              <a:t>6</a:t>
            </a:fld>
            <a:endParaRPr lang="en-AU"/>
          </a:p>
        </p:txBody>
      </p:sp>
    </p:spTree>
    <p:extLst>
      <p:ext uri="{BB962C8B-B14F-4D97-AF65-F5344CB8AC3E}">
        <p14:creationId xmlns:p14="http://schemas.microsoft.com/office/powerpoint/2010/main" val="3844965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After creating the tile I reimported that back into Adobe dimension to see how it would look on the shirt. By knowing the height of cloth in centimetres required to make my shirt I was able to resize the tile to ensure that the size of the chilis was visible on the shirt to anyone walking towards me.</a:t>
            </a:r>
          </a:p>
          <a:p>
            <a:endParaRPr lang="en-AU" dirty="0"/>
          </a:p>
          <a:p>
            <a:r>
              <a:rPr lang="en-AU" dirty="0"/>
              <a:t>Let’s see how I did that.</a:t>
            </a:r>
          </a:p>
          <a:p>
            <a:endParaRPr lang="en-AU" dirty="0"/>
          </a:p>
          <a:p>
            <a:r>
              <a:rPr lang="en-AU" dirty="0"/>
              <a:t>-----------------------------</a:t>
            </a:r>
          </a:p>
          <a:p>
            <a:endParaRPr lang="en-AU" dirty="0"/>
          </a:p>
          <a:p>
            <a:r>
              <a:rPr lang="en-AU" dirty="0"/>
              <a:t>With the tile and elements within the tile determined, I was then able to save the file as a high-quality export and send that off to the fabric printer to create a swatch. It is a good idea to print your design on a fabric swatch so you can see how the colours and the material work together for what will become an iconic Hawaiian chili shirt.</a:t>
            </a:r>
          </a:p>
          <a:p>
            <a:r>
              <a:rPr lang="en-AU" dirty="0"/>
              <a:t>Here are some of the samples.</a:t>
            </a:r>
          </a:p>
          <a:p>
            <a:endParaRPr lang="en-AU" dirty="0"/>
          </a:p>
        </p:txBody>
      </p:sp>
      <p:sp>
        <p:nvSpPr>
          <p:cNvPr id="4" name="Slide Number Placeholder 3"/>
          <p:cNvSpPr>
            <a:spLocks noGrp="1"/>
          </p:cNvSpPr>
          <p:nvPr>
            <p:ph type="sldNum" sz="quarter" idx="5"/>
          </p:nvPr>
        </p:nvSpPr>
        <p:spPr/>
        <p:txBody>
          <a:bodyPr/>
          <a:lstStyle/>
          <a:p>
            <a:fld id="{A7844721-E7ED-4CBE-A57D-4224B3327E05}" type="slidenum">
              <a:rPr lang="en-AU" smtClean="0"/>
              <a:t>7</a:t>
            </a:fld>
            <a:endParaRPr lang="en-AU"/>
          </a:p>
        </p:txBody>
      </p:sp>
    </p:spTree>
    <p:extLst>
      <p:ext uri="{BB962C8B-B14F-4D97-AF65-F5344CB8AC3E}">
        <p14:creationId xmlns:p14="http://schemas.microsoft.com/office/powerpoint/2010/main" val="600842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You can of course printout swatches on paper and I would recommend this as it is cheaper for initial experiments however will not provide you with a realistic representation of what your final product will look like.</a:t>
            </a:r>
          </a:p>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My first swatch highlighted to me that the size of my chilis are too small.</a:t>
            </a:r>
          </a:p>
          <a:p>
            <a:pPr>
              <a:lnSpc>
                <a:spcPct val="107000"/>
              </a:lnSpc>
              <a:spcAft>
                <a:spcPts val="800"/>
              </a:spcAft>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It is important to work with your printer company and tailor to understand the size and quality of the material you will be receiving back and the cloth cuts required to make your shirt. In my case the cloth width is 140 cm and the height required for a 2XL shirt is 87 cm.</a:t>
            </a:r>
          </a:p>
          <a:p>
            <a:endParaRPr lang="en-AU" dirty="0"/>
          </a:p>
        </p:txBody>
      </p:sp>
      <p:sp>
        <p:nvSpPr>
          <p:cNvPr id="4" name="Slide Number Placeholder 3"/>
          <p:cNvSpPr>
            <a:spLocks noGrp="1"/>
          </p:cNvSpPr>
          <p:nvPr>
            <p:ph type="sldNum" sz="quarter" idx="5"/>
          </p:nvPr>
        </p:nvSpPr>
        <p:spPr/>
        <p:txBody>
          <a:bodyPr/>
          <a:lstStyle/>
          <a:p>
            <a:fld id="{A7844721-E7ED-4CBE-A57D-4224B3327E05}" type="slidenum">
              <a:rPr lang="en-AU" smtClean="0"/>
              <a:t>8</a:t>
            </a:fld>
            <a:endParaRPr lang="en-AU"/>
          </a:p>
        </p:txBody>
      </p:sp>
    </p:spTree>
    <p:extLst>
      <p:ext uri="{BB962C8B-B14F-4D97-AF65-F5344CB8AC3E}">
        <p14:creationId xmlns:p14="http://schemas.microsoft.com/office/powerpoint/2010/main" val="2771655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400" dirty="0">
                <a:effectLst/>
                <a:latin typeface="Calibri" panose="020F0502020204030204" pitchFamily="34" charset="0"/>
                <a:ea typeface="Calibri" panose="020F0502020204030204" pitchFamily="34" charset="0"/>
                <a:cs typeface="Times New Roman" panose="02020603050405020304" pitchFamily="18" charset="0"/>
              </a:rPr>
              <a:t>Having determined, designed and prepared my chili tiles or swatches, I was now ready to design my logo. This is also an exercise in ideation. My primary challenge is that I don’t know how to draw so for this I called upon the art for kids hub YouTube channel to provide me with technical guidance and inspiration so decided on a cartoon crocodile with a chilli in its stomach.</a:t>
            </a:r>
          </a:p>
          <a:p>
            <a:pPr>
              <a:lnSpc>
                <a:spcPct val="107000"/>
              </a:lnSpc>
              <a:spcAft>
                <a:spcPts val="800"/>
              </a:spcAft>
            </a:pPr>
            <a:r>
              <a:rPr lang="en-AU" sz="1400" dirty="0">
                <a:effectLst/>
                <a:latin typeface="Calibri" panose="020F0502020204030204" pitchFamily="34" charset="0"/>
                <a:ea typeface="Calibri" panose="020F0502020204030204" pitchFamily="34" charset="0"/>
                <a:cs typeface="Times New Roman" panose="02020603050405020304" pitchFamily="18" charset="0"/>
              </a:rPr>
              <a:t>I decided to use Adobe Fresco to create my organic looking crocodile and here is how I did that.</a:t>
            </a:r>
          </a:p>
          <a:p>
            <a:pPr>
              <a:lnSpc>
                <a:spcPct val="107000"/>
              </a:lnSpc>
              <a:spcAft>
                <a:spcPts val="800"/>
              </a:spcAft>
            </a:pPr>
            <a:r>
              <a:rPr lang="en-AU" sz="14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endParaRPr lang="en-AU"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400" dirty="0">
                <a:effectLst/>
                <a:latin typeface="Calibri" panose="020F0502020204030204" pitchFamily="34" charset="0"/>
                <a:ea typeface="Calibri" panose="020F0502020204030204" pitchFamily="34" charset="0"/>
                <a:cs typeface="Times New Roman" panose="02020603050405020304" pitchFamily="18" charset="0"/>
              </a:rPr>
              <a:t>At this stage I still haven’t got my Hawaiian shirt. However I am but a single step away from ordering the fabric required to make it. More importantly my process of ideation has delivered me the steps and pragmatic information I need to sidestep some of the problems I could have faced if I hadn’t engaged the use of the Adobe products before committing to fabric printing.</a:t>
            </a:r>
          </a:p>
          <a:p>
            <a:endParaRPr lang="en-AU" sz="1400" dirty="0"/>
          </a:p>
        </p:txBody>
      </p:sp>
      <p:sp>
        <p:nvSpPr>
          <p:cNvPr id="4" name="Slide Number Placeholder 3"/>
          <p:cNvSpPr>
            <a:spLocks noGrp="1"/>
          </p:cNvSpPr>
          <p:nvPr>
            <p:ph type="sldNum" sz="quarter" idx="5"/>
          </p:nvPr>
        </p:nvSpPr>
        <p:spPr/>
        <p:txBody>
          <a:bodyPr/>
          <a:lstStyle/>
          <a:p>
            <a:fld id="{A7844721-E7ED-4CBE-A57D-4224B3327E05}" type="slidenum">
              <a:rPr lang="en-AU" smtClean="0"/>
              <a:t>9</a:t>
            </a:fld>
            <a:endParaRPr lang="en-AU"/>
          </a:p>
        </p:txBody>
      </p:sp>
    </p:spTree>
    <p:extLst>
      <p:ext uri="{BB962C8B-B14F-4D97-AF65-F5344CB8AC3E}">
        <p14:creationId xmlns:p14="http://schemas.microsoft.com/office/powerpoint/2010/main" val="22165318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E7A57-740A-4956-B0BC-D5735D394E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2F9EB0DE-A7A6-4C91-8676-DF2D1754A9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9E8F4D41-056F-40AF-819A-6DBDB5BACAB8}"/>
              </a:ext>
            </a:extLst>
          </p:cNvPr>
          <p:cNvSpPr>
            <a:spLocks noGrp="1"/>
          </p:cNvSpPr>
          <p:nvPr>
            <p:ph type="dt" sz="half" idx="10"/>
          </p:nvPr>
        </p:nvSpPr>
        <p:spPr/>
        <p:txBody>
          <a:bodyPr/>
          <a:lstStyle/>
          <a:p>
            <a:fld id="{2E82CC80-6BB7-4946-AFE1-E6534E272FA7}" type="datetimeFigureOut">
              <a:rPr lang="en-AU" smtClean="0"/>
              <a:t>28/09/2021</a:t>
            </a:fld>
            <a:endParaRPr lang="en-AU"/>
          </a:p>
        </p:txBody>
      </p:sp>
      <p:sp>
        <p:nvSpPr>
          <p:cNvPr id="5" name="Footer Placeholder 4">
            <a:extLst>
              <a:ext uri="{FF2B5EF4-FFF2-40B4-BE49-F238E27FC236}">
                <a16:creationId xmlns:a16="http://schemas.microsoft.com/office/drawing/2014/main" id="{38A5A6F4-0AC6-4CBD-B6DB-0D9BB9A8A79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73504D3-8FA0-418F-B7D7-EA513BDCDF36}"/>
              </a:ext>
            </a:extLst>
          </p:cNvPr>
          <p:cNvSpPr>
            <a:spLocks noGrp="1"/>
          </p:cNvSpPr>
          <p:nvPr>
            <p:ph type="sldNum" sz="quarter" idx="12"/>
          </p:nvPr>
        </p:nvSpPr>
        <p:spPr/>
        <p:txBody>
          <a:bodyPr/>
          <a:lstStyle/>
          <a:p>
            <a:fld id="{ACAA2125-E10D-4DA1-8731-D4B980F92D4B}" type="slidenum">
              <a:rPr lang="en-AU" smtClean="0"/>
              <a:t>‹#›</a:t>
            </a:fld>
            <a:endParaRPr lang="en-AU"/>
          </a:p>
        </p:txBody>
      </p:sp>
    </p:spTree>
    <p:extLst>
      <p:ext uri="{BB962C8B-B14F-4D97-AF65-F5344CB8AC3E}">
        <p14:creationId xmlns:p14="http://schemas.microsoft.com/office/powerpoint/2010/main" val="4266309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3B0BC-62E2-41B7-AAF3-CCF61F8D5BA3}"/>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128FE306-1D64-4A52-AD10-0CE4B5F48B5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660443C-03A8-4119-AC4C-71F0E2694CDF}"/>
              </a:ext>
            </a:extLst>
          </p:cNvPr>
          <p:cNvSpPr>
            <a:spLocks noGrp="1"/>
          </p:cNvSpPr>
          <p:nvPr>
            <p:ph type="dt" sz="half" idx="10"/>
          </p:nvPr>
        </p:nvSpPr>
        <p:spPr/>
        <p:txBody>
          <a:bodyPr/>
          <a:lstStyle/>
          <a:p>
            <a:fld id="{2E82CC80-6BB7-4946-AFE1-E6534E272FA7}" type="datetimeFigureOut">
              <a:rPr lang="en-AU" smtClean="0"/>
              <a:t>28/09/2021</a:t>
            </a:fld>
            <a:endParaRPr lang="en-AU"/>
          </a:p>
        </p:txBody>
      </p:sp>
      <p:sp>
        <p:nvSpPr>
          <p:cNvPr id="5" name="Footer Placeholder 4">
            <a:extLst>
              <a:ext uri="{FF2B5EF4-FFF2-40B4-BE49-F238E27FC236}">
                <a16:creationId xmlns:a16="http://schemas.microsoft.com/office/drawing/2014/main" id="{324B810C-54C5-4771-A4E7-7C3BC0C6C42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4C8E81B-E064-46D2-A0BE-E78B244C94FC}"/>
              </a:ext>
            </a:extLst>
          </p:cNvPr>
          <p:cNvSpPr>
            <a:spLocks noGrp="1"/>
          </p:cNvSpPr>
          <p:nvPr>
            <p:ph type="sldNum" sz="quarter" idx="12"/>
          </p:nvPr>
        </p:nvSpPr>
        <p:spPr/>
        <p:txBody>
          <a:bodyPr/>
          <a:lstStyle/>
          <a:p>
            <a:fld id="{ACAA2125-E10D-4DA1-8731-D4B980F92D4B}" type="slidenum">
              <a:rPr lang="en-AU" smtClean="0"/>
              <a:t>‹#›</a:t>
            </a:fld>
            <a:endParaRPr lang="en-AU"/>
          </a:p>
        </p:txBody>
      </p:sp>
    </p:spTree>
    <p:extLst>
      <p:ext uri="{BB962C8B-B14F-4D97-AF65-F5344CB8AC3E}">
        <p14:creationId xmlns:p14="http://schemas.microsoft.com/office/powerpoint/2010/main" val="1494304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974B59-D10F-40D7-8497-9F6D2A79B53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DD3D0B51-5C16-4B38-97A5-7126096CF3B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2FA035C-4E42-4698-8306-B01635E8A4DA}"/>
              </a:ext>
            </a:extLst>
          </p:cNvPr>
          <p:cNvSpPr>
            <a:spLocks noGrp="1"/>
          </p:cNvSpPr>
          <p:nvPr>
            <p:ph type="dt" sz="half" idx="10"/>
          </p:nvPr>
        </p:nvSpPr>
        <p:spPr/>
        <p:txBody>
          <a:bodyPr/>
          <a:lstStyle/>
          <a:p>
            <a:fld id="{2E82CC80-6BB7-4946-AFE1-E6534E272FA7}" type="datetimeFigureOut">
              <a:rPr lang="en-AU" smtClean="0"/>
              <a:t>28/09/2021</a:t>
            </a:fld>
            <a:endParaRPr lang="en-AU"/>
          </a:p>
        </p:txBody>
      </p:sp>
      <p:sp>
        <p:nvSpPr>
          <p:cNvPr id="5" name="Footer Placeholder 4">
            <a:extLst>
              <a:ext uri="{FF2B5EF4-FFF2-40B4-BE49-F238E27FC236}">
                <a16:creationId xmlns:a16="http://schemas.microsoft.com/office/drawing/2014/main" id="{553687F1-27C1-4A8F-86C1-1E8B64C29B1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41399DA-3B13-4EF7-8475-D053AB563E5A}"/>
              </a:ext>
            </a:extLst>
          </p:cNvPr>
          <p:cNvSpPr>
            <a:spLocks noGrp="1"/>
          </p:cNvSpPr>
          <p:nvPr>
            <p:ph type="sldNum" sz="quarter" idx="12"/>
          </p:nvPr>
        </p:nvSpPr>
        <p:spPr/>
        <p:txBody>
          <a:bodyPr/>
          <a:lstStyle/>
          <a:p>
            <a:fld id="{ACAA2125-E10D-4DA1-8731-D4B980F92D4B}" type="slidenum">
              <a:rPr lang="en-AU" smtClean="0"/>
              <a:t>‹#›</a:t>
            </a:fld>
            <a:endParaRPr lang="en-AU"/>
          </a:p>
        </p:txBody>
      </p:sp>
    </p:spTree>
    <p:extLst>
      <p:ext uri="{BB962C8B-B14F-4D97-AF65-F5344CB8AC3E}">
        <p14:creationId xmlns:p14="http://schemas.microsoft.com/office/powerpoint/2010/main" val="1983793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3C32B-2FAC-4D07-AC8D-9F5EC50FAC4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E23059F6-977B-4F7E-BA08-624C5D1BCB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CCF7954-F9D1-4A5E-8924-2E6FBC535F59}"/>
              </a:ext>
            </a:extLst>
          </p:cNvPr>
          <p:cNvSpPr>
            <a:spLocks noGrp="1"/>
          </p:cNvSpPr>
          <p:nvPr>
            <p:ph type="dt" sz="half" idx="10"/>
          </p:nvPr>
        </p:nvSpPr>
        <p:spPr/>
        <p:txBody>
          <a:bodyPr/>
          <a:lstStyle/>
          <a:p>
            <a:fld id="{2E82CC80-6BB7-4946-AFE1-E6534E272FA7}" type="datetimeFigureOut">
              <a:rPr lang="en-AU" smtClean="0"/>
              <a:t>28/09/2021</a:t>
            </a:fld>
            <a:endParaRPr lang="en-AU"/>
          </a:p>
        </p:txBody>
      </p:sp>
      <p:sp>
        <p:nvSpPr>
          <p:cNvPr id="5" name="Footer Placeholder 4">
            <a:extLst>
              <a:ext uri="{FF2B5EF4-FFF2-40B4-BE49-F238E27FC236}">
                <a16:creationId xmlns:a16="http://schemas.microsoft.com/office/drawing/2014/main" id="{F37871F9-69C1-4C0D-BA68-E07D7A22D37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D9CA1D8-F569-446A-8A8D-5B5FA3E96200}"/>
              </a:ext>
            </a:extLst>
          </p:cNvPr>
          <p:cNvSpPr>
            <a:spLocks noGrp="1"/>
          </p:cNvSpPr>
          <p:nvPr>
            <p:ph type="sldNum" sz="quarter" idx="12"/>
          </p:nvPr>
        </p:nvSpPr>
        <p:spPr/>
        <p:txBody>
          <a:bodyPr/>
          <a:lstStyle/>
          <a:p>
            <a:fld id="{ACAA2125-E10D-4DA1-8731-D4B980F92D4B}" type="slidenum">
              <a:rPr lang="en-AU" smtClean="0"/>
              <a:t>‹#›</a:t>
            </a:fld>
            <a:endParaRPr lang="en-AU"/>
          </a:p>
        </p:txBody>
      </p:sp>
    </p:spTree>
    <p:extLst>
      <p:ext uri="{BB962C8B-B14F-4D97-AF65-F5344CB8AC3E}">
        <p14:creationId xmlns:p14="http://schemas.microsoft.com/office/powerpoint/2010/main" val="2092834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57036-F48E-45DD-9C19-3216E536A5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3AC3619E-6963-4D02-8B91-0D088A4052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43514E0-AA2E-4BCA-8372-951D52592EFC}"/>
              </a:ext>
            </a:extLst>
          </p:cNvPr>
          <p:cNvSpPr>
            <a:spLocks noGrp="1"/>
          </p:cNvSpPr>
          <p:nvPr>
            <p:ph type="dt" sz="half" idx="10"/>
          </p:nvPr>
        </p:nvSpPr>
        <p:spPr/>
        <p:txBody>
          <a:bodyPr/>
          <a:lstStyle/>
          <a:p>
            <a:fld id="{2E82CC80-6BB7-4946-AFE1-E6534E272FA7}" type="datetimeFigureOut">
              <a:rPr lang="en-AU" smtClean="0"/>
              <a:t>28/09/2021</a:t>
            </a:fld>
            <a:endParaRPr lang="en-AU"/>
          </a:p>
        </p:txBody>
      </p:sp>
      <p:sp>
        <p:nvSpPr>
          <p:cNvPr id="5" name="Footer Placeholder 4">
            <a:extLst>
              <a:ext uri="{FF2B5EF4-FFF2-40B4-BE49-F238E27FC236}">
                <a16:creationId xmlns:a16="http://schemas.microsoft.com/office/drawing/2014/main" id="{D354FAD2-CAEF-4CA4-9D93-9C1A140B407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A4E0E6F-D292-4CDE-86F1-976D97270DF6}"/>
              </a:ext>
            </a:extLst>
          </p:cNvPr>
          <p:cNvSpPr>
            <a:spLocks noGrp="1"/>
          </p:cNvSpPr>
          <p:nvPr>
            <p:ph type="sldNum" sz="quarter" idx="12"/>
          </p:nvPr>
        </p:nvSpPr>
        <p:spPr/>
        <p:txBody>
          <a:bodyPr/>
          <a:lstStyle/>
          <a:p>
            <a:fld id="{ACAA2125-E10D-4DA1-8731-D4B980F92D4B}" type="slidenum">
              <a:rPr lang="en-AU" smtClean="0"/>
              <a:t>‹#›</a:t>
            </a:fld>
            <a:endParaRPr lang="en-AU"/>
          </a:p>
        </p:txBody>
      </p:sp>
    </p:spTree>
    <p:extLst>
      <p:ext uri="{BB962C8B-B14F-4D97-AF65-F5344CB8AC3E}">
        <p14:creationId xmlns:p14="http://schemas.microsoft.com/office/powerpoint/2010/main" val="1108642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482D0-2CC3-4960-A25B-1A074D1E0C78}"/>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DB2A6065-F0AB-48B0-AF69-4EFF25FC3B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2912DE75-3177-443B-8DC7-DA0657151B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2662D5DD-186B-4653-836E-64480FBE3EC2}"/>
              </a:ext>
            </a:extLst>
          </p:cNvPr>
          <p:cNvSpPr>
            <a:spLocks noGrp="1"/>
          </p:cNvSpPr>
          <p:nvPr>
            <p:ph type="dt" sz="half" idx="10"/>
          </p:nvPr>
        </p:nvSpPr>
        <p:spPr/>
        <p:txBody>
          <a:bodyPr/>
          <a:lstStyle/>
          <a:p>
            <a:fld id="{2E82CC80-6BB7-4946-AFE1-E6534E272FA7}" type="datetimeFigureOut">
              <a:rPr lang="en-AU" smtClean="0"/>
              <a:t>28/09/2021</a:t>
            </a:fld>
            <a:endParaRPr lang="en-AU"/>
          </a:p>
        </p:txBody>
      </p:sp>
      <p:sp>
        <p:nvSpPr>
          <p:cNvPr id="6" name="Footer Placeholder 5">
            <a:extLst>
              <a:ext uri="{FF2B5EF4-FFF2-40B4-BE49-F238E27FC236}">
                <a16:creationId xmlns:a16="http://schemas.microsoft.com/office/drawing/2014/main" id="{E4EAFCD2-31FE-4607-9D07-4BC3BD255C2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0DB7797-AB3B-4F30-B00B-DA642A107CF6}"/>
              </a:ext>
            </a:extLst>
          </p:cNvPr>
          <p:cNvSpPr>
            <a:spLocks noGrp="1"/>
          </p:cNvSpPr>
          <p:nvPr>
            <p:ph type="sldNum" sz="quarter" idx="12"/>
          </p:nvPr>
        </p:nvSpPr>
        <p:spPr/>
        <p:txBody>
          <a:bodyPr/>
          <a:lstStyle/>
          <a:p>
            <a:fld id="{ACAA2125-E10D-4DA1-8731-D4B980F92D4B}" type="slidenum">
              <a:rPr lang="en-AU" smtClean="0"/>
              <a:t>‹#›</a:t>
            </a:fld>
            <a:endParaRPr lang="en-AU"/>
          </a:p>
        </p:txBody>
      </p:sp>
    </p:spTree>
    <p:extLst>
      <p:ext uri="{BB962C8B-B14F-4D97-AF65-F5344CB8AC3E}">
        <p14:creationId xmlns:p14="http://schemas.microsoft.com/office/powerpoint/2010/main" val="1824087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FB959-DB90-40FE-970F-B4C9AFECA476}"/>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4F572398-89E1-4170-B78E-A0ACBE8DB6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E92433-3C61-4798-AFAD-A3B67F01342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F269C103-DAB7-46A4-A483-F1B9115734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FDCA43-57F3-4AF4-9524-EF50EC9B2B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4506A8E2-B8CA-48EF-A80D-2D4825FAEC32}"/>
              </a:ext>
            </a:extLst>
          </p:cNvPr>
          <p:cNvSpPr>
            <a:spLocks noGrp="1"/>
          </p:cNvSpPr>
          <p:nvPr>
            <p:ph type="dt" sz="half" idx="10"/>
          </p:nvPr>
        </p:nvSpPr>
        <p:spPr/>
        <p:txBody>
          <a:bodyPr/>
          <a:lstStyle/>
          <a:p>
            <a:fld id="{2E82CC80-6BB7-4946-AFE1-E6534E272FA7}" type="datetimeFigureOut">
              <a:rPr lang="en-AU" smtClean="0"/>
              <a:t>28/09/2021</a:t>
            </a:fld>
            <a:endParaRPr lang="en-AU"/>
          </a:p>
        </p:txBody>
      </p:sp>
      <p:sp>
        <p:nvSpPr>
          <p:cNvPr id="8" name="Footer Placeholder 7">
            <a:extLst>
              <a:ext uri="{FF2B5EF4-FFF2-40B4-BE49-F238E27FC236}">
                <a16:creationId xmlns:a16="http://schemas.microsoft.com/office/drawing/2014/main" id="{27B8F494-7902-4BBB-A171-54F755B455B3}"/>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AFB724D8-3481-4C74-B4F5-D6DAD8026F55}"/>
              </a:ext>
            </a:extLst>
          </p:cNvPr>
          <p:cNvSpPr>
            <a:spLocks noGrp="1"/>
          </p:cNvSpPr>
          <p:nvPr>
            <p:ph type="sldNum" sz="quarter" idx="12"/>
          </p:nvPr>
        </p:nvSpPr>
        <p:spPr/>
        <p:txBody>
          <a:bodyPr/>
          <a:lstStyle/>
          <a:p>
            <a:fld id="{ACAA2125-E10D-4DA1-8731-D4B980F92D4B}" type="slidenum">
              <a:rPr lang="en-AU" smtClean="0"/>
              <a:t>‹#›</a:t>
            </a:fld>
            <a:endParaRPr lang="en-AU"/>
          </a:p>
        </p:txBody>
      </p:sp>
    </p:spTree>
    <p:extLst>
      <p:ext uri="{BB962C8B-B14F-4D97-AF65-F5344CB8AC3E}">
        <p14:creationId xmlns:p14="http://schemas.microsoft.com/office/powerpoint/2010/main" val="3884214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6EA87-C261-4EFC-9842-E1B3F51A322C}"/>
              </a:ext>
            </a:extLst>
          </p:cNvPr>
          <p:cNvSpPr>
            <a:spLocks noGrp="1"/>
          </p:cNvSpPr>
          <p:nvPr>
            <p:ph type="title"/>
          </p:nvPr>
        </p:nvSpPr>
        <p:spPr>
          <a:xfrm>
            <a:off x="838200" y="0"/>
            <a:ext cx="10515600" cy="1325563"/>
          </a:xfrm>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49409A48-8E0A-4F8B-B7AD-A7F5212C4AD0}"/>
              </a:ext>
            </a:extLst>
          </p:cNvPr>
          <p:cNvSpPr>
            <a:spLocks noGrp="1"/>
          </p:cNvSpPr>
          <p:nvPr>
            <p:ph type="dt" sz="half" idx="10"/>
          </p:nvPr>
        </p:nvSpPr>
        <p:spPr/>
        <p:txBody>
          <a:bodyPr/>
          <a:lstStyle/>
          <a:p>
            <a:fld id="{2E82CC80-6BB7-4946-AFE1-E6534E272FA7}" type="datetimeFigureOut">
              <a:rPr lang="en-AU" smtClean="0"/>
              <a:t>28/09/2021</a:t>
            </a:fld>
            <a:endParaRPr lang="en-AU"/>
          </a:p>
        </p:txBody>
      </p:sp>
      <p:sp>
        <p:nvSpPr>
          <p:cNvPr id="4" name="Footer Placeholder 3">
            <a:extLst>
              <a:ext uri="{FF2B5EF4-FFF2-40B4-BE49-F238E27FC236}">
                <a16:creationId xmlns:a16="http://schemas.microsoft.com/office/drawing/2014/main" id="{0592BF74-A8B2-423A-B562-8F695DC27AB2}"/>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4E7501C7-B222-4E79-B0EA-3F2DCFEDCBCE}"/>
              </a:ext>
            </a:extLst>
          </p:cNvPr>
          <p:cNvSpPr>
            <a:spLocks noGrp="1"/>
          </p:cNvSpPr>
          <p:nvPr>
            <p:ph type="sldNum" sz="quarter" idx="12"/>
          </p:nvPr>
        </p:nvSpPr>
        <p:spPr/>
        <p:txBody>
          <a:bodyPr/>
          <a:lstStyle/>
          <a:p>
            <a:fld id="{ACAA2125-E10D-4DA1-8731-D4B980F92D4B}" type="slidenum">
              <a:rPr lang="en-AU" smtClean="0"/>
              <a:t>‹#›</a:t>
            </a:fld>
            <a:endParaRPr lang="en-AU"/>
          </a:p>
        </p:txBody>
      </p:sp>
    </p:spTree>
    <p:extLst>
      <p:ext uri="{BB962C8B-B14F-4D97-AF65-F5344CB8AC3E}">
        <p14:creationId xmlns:p14="http://schemas.microsoft.com/office/powerpoint/2010/main" val="3672744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A4B643-74D4-4C5D-8165-36B2D87EFB5A}"/>
              </a:ext>
            </a:extLst>
          </p:cNvPr>
          <p:cNvSpPr>
            <a:spLocks noGrp="1"/>
          </p:cNvSpPr>
          <p:nvPr>
            <p:ph type="dt" sz="half" idx="10"/>
          </p:nvPr>
        </p:nvSpPr>
        <p:spPr/>
        <p:txBody>
          <a:bodyPr/>
          <a:lstStyle/>
          <a:p>
            <a:fld id="{2E82CC80-6BB7-4946-AFE1-E6534E272FA7}" type="datetimeFigureOut">
              <a:rPr lang="en-AU" smtClean="0"/>
              <a:t>28/09/2021</a:t>
            </a:fld>
            <a:endParaRPr lang="en-AU"/>
          </a:p>
        </p:txBody>
      </p:sp>
      <p:sp>
        <p:nvSpPr>
          <p:cNvPr id="3" name="Footer Placeholder 2">
            <a:extLst>
              <a:ext uri="{FF2B5EF4-FFF2-40B4-BE49-F238E27FC236}">
                <a16:creationId xmlns:a16="http://schemas.microsoft.com/office/drawing/2014/main" id="{395248B1-581C-4833-BF20-16E9DA3F4EEB}"/>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F6194463-1095-415F-A0DA-14FBD5632F89}"/>
              </a:ext>
            </a:extLst>
          </p:cNvPr>
          <p:cNvSpPr>
            <a:spLocks noGrp="1"/>
          </p:cNvSpPr>
          <p:nvPr>
            <p:ph type="sldNum" sz="quarter" idx="12"/>
          </p:nvPr>
        </p:nvSpPr>
        <p:spPr/>
        <p:txBody>
          <a:bodyPr/>
          <a:lstStyle/>
          <a:p>
            <a:fld id="{ACAA2125-E10D-4DA1-8731-D4B980F92D4B}" type="slidenum">
              <a:rPr lang="en-AU" smtClean="0"/>
              <a:t>‹#›</a:t>
            </a:fld>
            <a:endParaRPr lang="en-AU"/>
          </a:p>
        </p:txBody>
      </p:sp>
    </p:spTree>
    <p:extLst>
      <p:ext uri="{BB962C8B-B14F-4D97-AF65-F5344CB8AC3E}">
        <p14:creationId xmlns:p14="http://schemas.microsoft.com/office/powerpoint/2010/main" val="3241283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99E49-8971-4628-BB84-8B2A2771AA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4EEEFC4C-FE82-4E1E-B1F1-484B695C68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940A9F2A-5982-4172-AADC-89421B9337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41AF18-A149-4564-AD4C-75B83F50FA9D}"/>
              </a:ext>
            </a:extLst>
          </p:cNvPr>
          <p:cNvSpPr>
            <a:spLocks noGrp="1"/>
          </p:cNvSpPr>
          <p:nvPr>
            <p:ph type="dt" sz="half" idx="10"/>
          </p:nvPr>
        </p:nvSpPr>
        <p:spPr/>
        <p:txBody>
          <a:bodyPr/>
          <a:lstStyle/>
          <a:p>
            <a:fld id="{2E82CC80-6BB7-4946-AFE1-E6534E272FA7}" type="datetimeFigureOut">
              <a:rPr lang="en-AU" smtClean="0"/>
              <a:t>28/09/2021</a:t>
            </a:fld>
            <a:endParaRPr lang="en-AU"/>
          </a:p>
        </p:txBody>
      </p:sp>
      <p:sp>
        <p:nvSpPr>
          <p:cNvPr id="6" name="Footer Placeholder 5">
            <a:extLst>
              <a:ext uri="{FF2B5EF4-FFF2-40B4-BE49-F238E27FC236}">
                <a16:creationId xmlns:a16="http://schemas.microsoft.com/office/drawing/2014/main" id="{C25B4D28-70ED-4FED-BE8F-D876A3FD2FFA}"/>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411198A8-B137-45AB-9B17-53B86D112307}"/>
              </a:ext>
            </a:extLst>
          </p:cNvPr>
          <p:cNvSpPr>
            <a:spLocks noGrp="1"/>
          </p:cNvSpPr>
          <p:nvPr>
            <p:ph type="sldNum" sz="quarter" idx="12"/>
          </p:nvPr>
        </p:nvSpPr>
        <p:spPr/>
        <p:txBody>
          <a:bodyPr/>
          <a:lstStyle/>
          <a:p>
            <a:fld id="{ACAA2125-E10D-4DA1-8731-D4B980F92D4B}" type="slidenum">
              <a:rPr lang="en-AU" smtClean="0"/>
              <a:t>‹#›</a:t>
            </a:fld>
            <a:endParaRPr lang="en-AU"/>
          </a:p>
        </p:txBody>
      </p:sp>
    </p:spTree>
    <p:extLst>
      <p:ext uri="{BB962C8B-B14F-4D97-AF65-F5344CB8AC3E}">
        <p14:creationId xmlns:p14="http://schemas.microsoft.com/office/powerpoint/2010/main" val="3023040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43390-CDC1-4FCC-8A41-971F294A61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72A49AEC-85F1-443E-9FF0-E6C9ADDF81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10E1B0D4-EC42-4CE8-A489-369BB6BA68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3DF463-B67A-47C3-B98E-5358926B9E09}"/>
              </a:ext>
            </a:extLst>
          </p:cNvPr>
          <p:cNvSpPr>
            <a:spLocks noGrp="1"/>
          </p:cNvSpPr>
          <p:nvPr>
            <p:ph type="dt" sz="half" idx="10"/>
          </p:nvPr>
        </p:nvSpPr>
        <p:spPr/>
        <p:txBody>
          <a:bodyPr/>
          <a:lstStyle/>
          <a:p>
            <a:fld id="{2E82CC80-6BB7-4946-AFE1-E6534E272FA7}" type="datetimeFigureOut">
              <a:rPr lang="en-AU" smtClean="0"/>
              <a:t>28/09/2021</a:t>
            </a:fld>
            <a:endParaRPr lang="en-AU"/>
          </a:p>
        </p:txBody>
      </p:sp>
      <p:sp>
        <p:nvSpPr>
          <p:cNvPr id="6" name="Footer Placeholder 5">
            <a:extLst>
              <a:ext uri="{FF2B5EF4-FFF2-40B4-BE49-F238E27FC236}">
                <a16:creationId xmlns:a16="http://schemas.microsoft.com/office/drawing/2014/main" id="{AA9B7BBB-6379-4751-AE1E-D25FE1A9A669}"/>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A59AB006-13CA-468C-A109-585B1CD5F56C}"/>
              </a:ext>
            </a:extLst>
          </p:cNvPr>
          <p:cNvSpPr>
            <a:spLocks noGrp="1"/>
          </p:cNvSpPr>
          <p:nvPr>
            <p:ph type="sldNum" sz="quarter" idx="12"/>
          </p:nvPr>
        </p:nvSpPr>
        <p:spPr/>
        <p:txBody>
          <a:bodyPr/>
          <a:lstStyle/>
          <a:p>
            <a:fld id="{ACAA2125-E10D-4DA1-8731-D4B980F92D4B}" type="slidenum">
              <a:rPr lang="en-AU" smtClean="0"/>
              <a:t>‹#›</a:t>
            </a:fld>
            <a:endParaRPr lang="en-AU"/>
          </a:p>
        </p:txBody>
      </p:sp>
    </p:spTree>
    <p:extLst>
      <p:ext uri="{BB962C8B-B14F-4D97-AF65-F5344CB8AC3E}">
        <p14:creationId xmlns:p14="http://schemas.microsoft.com/office/powerpoint/2010/main" val="2813643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CE7637-50CD-40C9-A962-7FA12B8F51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C755A319-7A95-4860-BAF4-F9C8B5D54A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85DF666-9D90-4D2E-82CF-058B04EE5A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82CC80-6BB7-4946-AFE1-E6534E272FA7}" type="datetimeFigureOut">
              <a:rPr lang="en-AU" smtClean="0"/>
              <a:t>28/09/2021</a:t>
            </a:fld>
            <a:endParaRPr lang="en-AU"/>
          </a:p>
        </p:txBody>
      </p:sp>
      <p:sp>
        <p:nvSpPr>
          <p:cNvPr id="5" name="Footer Placeholder 4">
            <a:extLst>
              <a:ext uri="{FF2B5EF4-FFF2-40B4-BE49-F238E27FC236}">
                <a16:creationId xmlns:a16="http://schemas.microsoft.com/office/drawing/2014/main" id="{4D9A3679-171E-4CE9-A147-BC6C7DB300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F07CB568-7CDD-4989-ABC0-72F9E570CE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AA2125-E10D-4DA1-8731-D4B980F92D4B}" type="slidenum">
              <a:rPr lang="en-AU" smtClean="0"/>
              <a:t>‹#›</a:t>
            </a:fld>
            <a:endParaRPr lang="en-AU"/>
          </a:p>
        </p:txBody>
      </p:sp>
    </p:spTree>
    <p:extLst>
      <p:ext uri="{BB962C8B-B14F-4D97-AF65-F5344CB8AC3E}">
        <p14:creationId xmlns:p14="http://schemas.microsoft.com/office/powerpoint/2010/main" val="37684380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jp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8.jpg"/><Relationship Id="rId18" Type="http://schemas.openxmlformats.org/officeDocument/2006/relationships/image" Target="../media/image12.png"/><Relationship Id="rId3" Type="http://schemas.openxmlformats.org/officeDocument/2006/relationships/image" Target="../media/image2.png"/><Relationship Id="rId21" Type="http://schemas.openxmlformats.org/officeDocument/2006/relationships/image" Target="../media/image23.wmf"/><Relationship Id="rId7" Type="http://schemas.openxmlformats.org/officeDocument/2006/relationships/image" Target="../media/image6.png"/><Relationship Id="rId12" Type="http://schemas.openxmlformats.org/officeDocument/2006/relationships/image" Target="../media/image17.svg"/><Relationship Id="rId17" Type="http://schemas.openxmlformats.org/officeDocument/2006/relationships/image" Target="../media/image11.jpg"/><Relationship Id="rId2" Type="http://schemas.openxmlformats.org/officeDocument/2006/relationships/notesSlide" Target="../notesSlides/notesSlide10.xml"/><Relationship Id="rId16" Type="http://schemas.openxmlformats.org/officeDocument/2006/relationships/image" Target="../media/image10.jpg"/><Relationship Id="rId20" Type="http://schemas.openxmlformats.org/officeDocument/2006/relationships/oleObject" Target="../embeddings/oleObject3.bin"/><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6.png"/><Relationship Id="rId5" Type="http://schemas.openxmlformats.org/officeDocument/2006/relationships/image" Target="../media/image4.png"/><Relationship Id="rId15" Type="http://schemas.openxmlformats.org/officeDocument/2006/relationships/image" Target="../media/image20.svg"/><Relationship Id="rId10" Type="http://schemas.openxmlformats.org/officeDocument/2006/relationships/image" Target="../media/image32.svg"/><Relationship Id="rId19" Type="http://schemas.openxmlformats.org/officeDocument/2006/relationships/image" Target="../media/image33.png"/><Relationship Id="rId4" Type="http://schemas.openxmlformats.org/officeDocument/2006/relationships/image" Target="../media/image3.png"/><Relationship Id="rId9" Type="http://schemas.openxmlformats.org/officeDocument/2006/relationships/image" Target="../media/image31.png"/><Relationship Id="rId14" Type="http://schemas.openxmlformats.org/officeDocument/2006/relationships/image" Target="../media/image19.png"/><Relationship Id="rId22"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hyperlink" Target="https://learnshifting.com/wp-content/uploads/2021/08/chillishirts_royalexhibition-Current-View.jpg" TargetMode="External"/><Relationship Id="rId3" Type="http://schemas.openxmlformats.org/officeDocument/2006/relationships/image" Target="../media/image9.png"/><Relationship Id="rId7"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21.jpeg"/><Relationship Id="rId10" Type="http://schemas.openxmlformats.org/officeDocument/2006/relationships/image" Target="../media/image12.png"/><Relationship Id="rId4" Type="http://schemas.openxmlformats.org/officeDocument/2006/relationships/image" Target="../media/image34.jpeg"/><Relationship Id="rId9" Type="http://schemas.openxmlformats.org/officeDocument/2006/relationships/image" Target="../media/image37.jpe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https://creately.com/blog/diagrams/ideation-techniques-with-templates/" TargetMode="External"/><Relationship Id="rId7"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hyperlink" Target="https://edex.adobe.com/search?q=ideation&amp;type=teaching-resources" TargetMode="External"/><Relationship Id="rId5" Type="http://schemas.openxmlformats.org/officeDocument/2006/relationships/image" Target="../media/image12.png"/><Relationship Id="rId4" Type="http://schemas.openxmlformats.org/officeDocument/2006/relationships/hyperlink" Target="https://creately.com/blog/diagrams/design-thinking-proces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0.jp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5.jp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hyperlink" Target="http://www.frankieandswiss.com.au/testprint.html" TargetMode="External"/><Relationship Id="rId3" Type="http://schemas.openxmlformats.org/officeDocument/2006/relationships/image" Target="../media/image5.png"/><Relationship Id="rId7" Type="http://schemas.openxmlformats.org/officeDocument/2006/relationships/image" Target="../media/image20.sv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7.png"/><Relationship Id="rId9" Type="http://schemas.openxmlformats.org/officeDocument/2006/relationships/image" Target="../media/image21.jpeg"/></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image" Target="../media/image1.jp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23.wmf"/></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image" Target="../media/image24.jpg"/><Relationship Id="rId7" Type="http://schemas.openxmlformats.org/officeDocument/2006/relationships/image" Target="../media/image22.png"/><Relationship Id="rId12" Type="http://schemas.openxmlformats.org/officeDocument/2006/relationships/image" Target="../media/image27.jp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2.png"/><Relationship Id="rId11" Type="http://schemas.openxmlformats.org/officeDocument/2006/relationships/image" Target="../media/image26.jpg"/><Relationship Id="rId5" Type="http://schemas.openxmlformats.org/officeDocument/2006/relationships/image" Target="../media/image2.png"/><Relationship Id="rId10" Type="http://schemas.openxmlformats.org/officeDocument/2006/relationships/image" Target="../media/image25.jpg"/><Relationship Id="rId4" Type="http://schemas.openxmlformats.org/officeDocument/2006/relationships/image" Target="../media/image1.jpg"/><Relationship Id="rId9" Type="http://schemas.openxmlformats.org/officeDocument/2006/relationships/image" Target="../media/image23.wmf"/></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9.xml"/><Relationship Id="rId7" Type="http://schemas.openxmlformats.org/officeDocument/2006/relationships/image" Target="../media/image29.gif"/><Relationship Id="rId2" Type="http://schemas.openxmlformats.org/officeDocument/2006/relationships/slideLayout" Target="../slideLayouts/slideLayout6.xml"/><Relationship Id="rId1" Type="http://schemas.openxmlformats.org/officeDocument/2006/relationships/video" Target="https://www.youtube.com/embed/5tHq9o9nFXo?feature=oembed" TargetMode="External"/><Relationship Id="rId6" Type="http://schemas.openxmlformats.org/officeDocument/2006/relationships/image" Target="../media/image28.jpeg"/><Relationship Id="rId5" Type="http://schemas.openxmlformats.org/officeDocument/2006/relationships/image" Target="../media/image9.png"/><Relationship Id="rId4" Type="http://schemas.openxmlformats.org/officeDocument/2006/relationships/image" Target="../media/image3.png"/><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E3A0FB1-5D62-4896-A3A3-5BF4E7C9A445}"/>
              </a:ext>
            </a:extLst>
          </p:cNvPr>
          <p:cNvPicPr>
            <a:picLocks noChangeAspect="1"/>
          </p:cNvPicPr>
          <p:nvPr/>
        </p:nvPicPr>
        <p:blipFill rotWithShape="1">
          <a:blip r:embed="rId3">
            <a:extLst>
              <a:ext uri="{28A0092B-C50C-407E-A947-70E740481C1C}">
                <a14:useLocalDpi xmlns:a14="http://schemas.microsoft.com/office/drawing/2010/main" val="0"/>
              </a:ext>
            </a:extLst>
          </a:blip>
          <a:srcRect r="15228"/>
          <a:stretch/>
        </p:blipFill>
        <p:spPr>
          <a:xfrm>
            <a:off x="8150199" y="3282091"/>
            <a:ext cx="4041802" cy="3575909"/>
          </a:xfrm>
          <a:prstGeom prst="rect">
            <a:avLst/>
          </a:prstGeom>
        </p:spPr>
      </p:pic>
      <p:pic>
        <p:nvPicPr>
          <p:cNvPr id="5" name="Picture 4" descr="Logo&#10;&#10;Description automatically generated">
            <a:extLst>
              <a:ext uri="{FF2B5EF4-FFF2-40B4-BE49-F238E27FC236}">
                <a16:creationId xmlns:a16="http://schemas.microsoft.com/office/drawing/2014/main" id="{B4F3EC40-F370-4368-B981-F245DBA3C6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90245" y="2631379"/>
            <a:ext cx="1126083" cy="1097970"/>
          </a:xfrm>
          <a:prstGeom prst="rect">
            <a:avLst/>
          </a:prstGeom>
        </p:spPr>
      </p:pic>
      <p:pic>
        <p:nvPicPr>
          <p:cNvPr id="7" name="Picture 6" descr="Icon&#10;&#10;Description automatically generated">
            <a:extLst>
              <a:ext uri="{FF2B5EF4-FFF2-40B4-BE49-F238E27FC236}">
                <a16:creationId xmlns:a16="http://schemas.microsoft.com/office/drawing/2014/main" id="{C47B017A-DDD6-489B-BE69-963F321B89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1734" y="1209014"/>
            <a:ext cx="1124521" cy="1097970"/>
          </a:xfrm>
          <a:prstGeom prst="rect">
            <a:avLst/>
          </a:prstGeom>
        </p:spPr>
      </p:pic>
      <p:pic>
        <p:nvPicPr>
          <p:cNvPr id="9" name="Picture 8" descr="Logo, icon&#10;&#10;Description automatically generated">
            <a:extLst>
              <a:ext uri="{FF2B5EF4-FFF2-40B4-BE49-F238E27FC236}">
                <a16:creationId xmlns:a16="http://schemas.microsoft.com/office/drawing/2014/main" id="{4DE0A1E3-A774-49BD-B7FA-63D5A3E63E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93390" y="1209014"/>
            <a:ext cx="1126083" cy="1097970"/>
          </a:xfrm>
          <a:prstGeom prst="rect">
            <a:avLst/>
          </a:prstGeom>
        </p:spPr>
      </p:pic>
      <p:pic>
        <p:nvPicPr>
          <p:cNvPr id="11" name="Picture 10" descr="Logo, icon&#10;&#10;Description automatically generated">
            <a:extLst>
              <a:ext uri="{FF2B5EF4-FFF2-40B4-BE49-F238E27FC236}">
                <a16:creationId xmlns:a16="http://schemas.microsoft.com/office/drawing/2014/main" id="{1AE61ADF-05BA-4C6A-A3A7-3EA6F9795C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23917" y="1209014"/>
            <a:ext cx="1124521" cy="1097970"/>
          </a:xfrm>
          <a:prstGeom prst="rect">
            <a:avLst/>
          </a:prstGeom>
        </p:spPr>
      </p:pic>
      <p:pic>
        <p:nvPicPr>
          <p:cNvPr id="13" name="Picture 12" descr="Logo&#10;&#10;Description automatically generated">
            <a:extLst>
              <a:ext uri="{FF2B5EF4-FFF2-40B4-BE49-F238E27FC236}">
                <a16:creationId xmlns:a16="http://schemas.microsoft.com/office/drawing/2014/main" id="{D9697DD1-CC9A-42F1-93A2-1553BF3A23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58189" y="2631379"/>
            <a:ext cx="1126083" cy="1097970"/>
          </a:xfrm>
          <a:prstGeom prst="rect">
            <a:avLst/>
          </a:prstGeom>
        </p:spPr>
      </p:pic>
      <p:pic>
        <p:nvPicPr>
          <p:cNvPr id="15" name="Picture 14" descr="Icon&#10;&#10;Description automatically generated">
            <a:extLst>
              <a:ext uri="{FF2B5EF4-FFF2-40B4-BE49-F238E27FC236}">
                <a16:creationId xmlns:a16="http://schemas.microsoft.com/office/drawing/2014/main" id="{3384F9E0-1A6B-4432-8112-97D27975C59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19473" y="2631379"/>
            <a:ext cx="1176063" cy="1144826"/>
          </a:xfrm>
          <a:prstGeom prst="rect">
            <a:avLst/>
          </a:prstGeom>
        </p:spPr>
      </p:pic>
      <p:pic>
        <p:nvPicPr>
          <p:cNvPr id="17" name="Picture 16" descr="Logo&#10;&#10;Description automatically generated">
            <a:extLst>
              <a:ext uri="{FF2B5EF4-FFF2-40B4-BE49-F238E27FC236}">
                <a16:creationId xmlns:a16="http://schemas.microsoft.com/office/drawing/2014/main" id="{80C86180-5E51-4104-94B9-06ECA3F3A0A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94951" y="4521840"/>
            <a:ext cx="1124522" cy="1096409"/>
          </a:xfrm>
          <a:prstGeom prst="rect">
            <a:avLst/>
          </a:prstGeom>
        </p:spPr>
      </p:pic>
      <p:pic>
        <p:nvPicPr>
          <p:cNvPr id="21" name="Picture 20" descr="A picture containing text, clipart&#10;&#10;Description automatically generated">
            <a:extLst>
              <a:ext uri="{FF2B5EF4-FFF2-40B4-BE49-F238E27FC236}">
                <a16:creationId xmlns:a16="http://schemas.microsoft.com/office/drawing/2014/main" id="{5880E613-E0C6-4CD3-9AA4-302CFC8181F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31695" y="181832"/>
            <a:ext cx="1650863" cy="725485"/>
          </a:xfrm>
          <a:prstGeom prst="rect">
            <a:avLst/>
          </a:prstGeom>
        </p:spPr>
      </p:pic>
      <p:pic>
        <p:nvPicPr>
          <p:cNvPr id="25" name="Picture 24" descr="A picture containing food, carrot, vegetable, pepper&#10;&#10;Description automatically generated">
            <a:extLst>
              <a:ext uri="{FF2B5EF4-FFF2-40B4-BE49-F238E27FC236}">
                <a16:creationId xmlns:a16="http://schemas.microsoft.com/office/drawing/2014/main" id="{7D942BF4-43F8-4EBF-BF9A-BD636226F5B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2605" y="1278589"/>
            <a:ext cx="1496047" cy="1421245"/>
          </a:xfrm>
          <a:prstGeom prst="rect">
            <a:avLst/>
          </a:prstGeom>
        </p:spPr>
      </p:pic>
      <p:pic>
        <p:nvPicPr>
          <p:cNvPr id="27" name="Picture 26" descr="A picture containing food, vegetable, pepper, meat&#10;&#10;Description automatically generated">
            <a:extLst>
              <a:ext uri="{FF2B5EF4-FFF2-40B4-BE49-F238E27FC236}">
                <a16:creationId xmlns:a16="http://schemas.microsoft.com/office/drawing/2014/main" id="{D1CEB074-377B-4289-BB8E-18F730168BF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2605" y="2730953"/>
            <a:ext cx="1496047" cy="1833242"/>
          </a:xfrm>
          <a:prstGeom prst="rect">
            <a:avLst/>
          </a:prstGeom>
        </p:spPr>
      </p:pic>
      <p:pic>
        <p:nvPicPr>
          <p:cNvPr id="29" name="Picture 28" descr="A picture containing colorful, dark, decorated&#10;&#10;Description automatically generated">
            <a:extLst>
              <a:ext uri="{FF2B5EF4-FFF2-40B4-BE49-F238E27FC236}">
                <a16:creationId xmlns:a16="http://schemas.microsoft.com/office/drawing/2014/main" id="{E554BB09-6C6F-43C5-AA00-A852E83000E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50294" y="3351666"/>
            <a:ext cx="4680857" cy="3510643"/>
          </a:xfrm>
          <a:prstGeom prst="rect">
            <a:avLst/>
          </a:prstGeom>
        </p:spPr>
      </p:pic>
      <p:sp>
        <p:nvSpPr>
          <p:cNvPr id="2" name="Title 1">
            <a:extLst>
              <a:ext uri="{FF2B5EF4-FFF2-40B4-BE49-F238E27FC236}">
                <a16:creationId xmlns:a16="http://schemas.microsoft.com/office/drawing/2014/main" id="{A15F6FC1-3DF1-4C2F-AAF7-2FD20A2D38C9}"/>
              </a:ext>
            </a:extLst>
          </p:cNvPr>
          <p:cNvSpPr>
            <a:spLocks noGrp="1"/>
          </p:cNvSpPr>
          <p:nvPr>
            <p:ph type="title"/>
          </p:nvPr>
        </p:nvSpPr>
        <p:spPr/>
        <p:txBody>
          <a:bodyPr/>
          <a:lstStyle/>
          <a:p>
            <a:r>
              <a:rPr lang="en-AU" dirty="0"/>
              <a:t>Ideation – A Hot Topic</a:t>
            </a:r>
          </a:p>
        </p:txBody>
      </p:sp>
      <p:sp>
        <p:nvSpPr>
          <p:cNvPr id="3" name="TextBox 2">
            <a:extLst>
              <a:ext uri="{FF2B5EF4-FFF2-40B4-BE49-F238E27FC236}">
                <a16:creationId xmlns:a16="http://schemas.microsoft.com/office/drawing/2014/main" id="{D26262D3-9342-4856-B839-B394F66AB4A9}"/>
              </a:ext>
            </a:extLst>
          </p:cNvPr>
          <p:cNvSpPr txBox="1"/>
          <p:nvPr/>
        </p:nvSpPr>
        <p:spPr>
          <a:xfrm>
            <a:off x="180456" y="6411310"/>
            <a:ext cx="1720343" cy="369332"/>
          </a:xfrm>
          <a:prstGeom prst="rect">
            <a:avLst/>
          </a:prstGeom>
          <a:noFill/>
        </p:spPr>
        <p:txBody>
          <a:bodyPr wrap="none" rtlCol="0">
            <a:spAutoFit/>
          </a:bodyPr>
          <a:lstStyle/>
          <a:p>
            <a:r>
              <a:rPr lang="en-AU" dirty="0"/>
              <a:t>By Mark Christie</a:t>
            </a:r>
          </a:p>
        </p:txBody>
      </p:sp>
    </p:spTree>
    <p:extLst>
      <p:ext uri="{BB962C8B-B14F-4D97-AF65-F5344CB8AC3E}">
        <p14:creationId xmlns:p14="http://schemas.microsoft.com/office/powerpoint/2010/main" val="2489265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1000"/>
                                        <p:tgtEl>
                                          <p:spTgt spid="29"/>
                                        </p:tgtEl>
                                      </p:cBhvr>
                                    </p:animEffect>
                                    <p:anim calcmode="lin" valueType="num">
                                      <p:cBhvr>
                                        <p:cTn id="16" dur="1000" fill="hold"/>
                                        <p:tgtEl>
                                          <p:spTgt spid="29"/>
                                        </p:tgtEl>
                                        <p:attrNameLst>
                                          <p:attrName>ppt_x</p:attrName>
                                        </p:attrNameLst>
                                      </p:cBhvr>
                                      <p:tavLst>
                                        <p:tav tm="0">
                                          <p:val>
                                            <p:strVal val="#ppt_x"/>
                                          </p:val>
                                        </p:tav>
                                        <p:tav tm="100000">
                                          <p:val>
                                            <p:strVal val="#ppt_x"/>
                                          </p:val>
                                        </p:tav>
                                      </p:tavLst>
                                    </p:anim>
                                    <p:anim calcmode="lin" valueType="num">
                                      <p:cBhvr>
                                        <p:cTn id="17" dur="1000" fill="hold"/>
                                        <p:tgtEl>
                                          <p:spTgt spid="2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B4F3EC40-F370-4368-B981-F245DBA3C6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1926" y="4280940"/>
            <a:ext cx="470892" cy="459136"/>
          </a:xfrm>
          <a:prstGeom prst="rect">
            <a:avLst/>
          </a:prstGeom>
        </p:spPr>
      </p:pic>
      <p:pic>
        <p:nvPicPr>
          <p:cNvPr id="7" name="Picture 6" descr="Icon&#10;&#10;Description automatically generated">
            <a:extLst>
              <a:ext uri="{FF2B5EF4-FFF2-40B4-BE49-F238E27FC236}">
                <a16:creationId xmlns:a16="http://schemas.microsoft.com/office/drawing/2014/main" id="{C47B017A-DDD6-489B-BE69-963F321B89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579" y="4952061"/>
            <a:ext cx="470239" cy="459136"/>
          </a:xfrm>
          <a:prstGeom prst="rect">
            <a:avLst/>
          </a:prstGeom>
        </p:spPr>
      </p:pic>
      <p:pic>
        <p:nvPicPr>
          <p:cNvPr id="9" name="Picture 8" descr="Logo, icon&#10;&#10;Description automatically generated">
            <a:extLst>
              <a:ext uri="{FF2B5EF4-FFF2-40B4-BE49-F238E27FC236}">
                <a16:creationId xmlns:a16="http://schemas.microsoft.com/office/drawing/2014/main" id="{4DE0A1E3-A774-49BD-B7FA-63D5A3E63E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2579" y="1603390"/>
            <a:ext cx="470892" cy="459136"/>
          </a:xfrm>
          <a:prstGeom prst="rect">
            <a:avLst/>
          </a:prstGeom>
        </p:spPr>
      </p:pic>
      <p:pic>
        <p:nvPicPr>
          <p:cNvPr id="11" name="Picture 10" descr="Logo, icon&#10;&#10;Description automatically generated">
            <a:extLst>
              <a:ext uri="{FF2B5EF4-FFF2-40B4-BE49-F238E27FC236}">
                <a16:creationId xmlns:a16="http://schemas.microsoft.com/office/drawing/2014/main" id="{1AE61ADF-05BA-4C6A-A3A7-3EA6F9795C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2579" y="2938228"/>
            <a:ext cx="470239" cy="459136"/>
          </a:xfrm>
          <a:prstGeom prst="rect">
            <a:avLst/>
          </a:prstGeom>
        </p:spPr>
      </p:pic>
      <p:pic>
        <p:nvPicPr>
          <p:cNvPr id="13" name="Picture 12" descr="Logo&#10;&#10;Description automatically generated">
            <a:extLst>
              <a:ext uri="{FF2B5EF4-FFF2-40B4-BE49-F238E27FC236}">
                <a16:creationId xmlns:a16="http://schemas.microsoft.com/office/drawing/2014/main" id="{D9697DD1-CC9A-42F1-93A2-1553BF3A23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7965" y="3607749"/>
            <a:ext cx="470892" cy="459136"/>
          </a:xfrm>
          <a:prstGeom prst="rect">
            <a:avLst/>
          </a:prstGeom>
        </p:spPr>
      </p:pic>
      <p:pic>
        <p:nvPicPr>
          <p:cNvPr id="15" name="Picture 14" descr="Icon&#10;&#10;Description automatically generated">
            <a:extLst>
              <a:ext uri="{FF2B5EF4-FFF2-40B4-BE49-F238E27FC236}">
                <a16:creationId xmlns:a16="http://schemas.microsoft.com/office/drawing/2014/main" id="{3384F9E0-1A6B-4432-8112-97D27975C5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1026" y="2259198"/>
            <a:ext cx="491792" cy="478730"/>
          </a:xfrm>
          <a:prstGeom prst="rect">
            <a:avLst/>
          </a:prstGeom>
        </p:spPr>
      </p:pic>
      <p:sp>
        <p:nvSpPr>
          <p:cNvPr id="2" name="Title 1">
            <a:extLst>
              <a:ext uri="{FF2B5EF4-FFF2-40B4-BE49-F238E27FC236}">
                <a16:creationId xmlns:a16="http://schemas.microsoft.com/office/drawing/2014/main" id="{A15F6FC1-3DF1-4C2F-AAF7-2FD20A2D38C9}"/>
              </a:ext>
            </a:extLst>
          </p:cNvPr>
          <p:cNvSpPr>
            <a:spLocks noGrp="1"/>
          </p:cNvSpPr>
          <p:nvPr>
            <p:ph type="title"/>
          </p:nvPr>
        </p:nvSpPr>
        <p:spPr>
          <a:xfrm>
            <a:off x="-1" y="1"/>
            <a:ext cx="8364046" cy="859340"/>
          </a:xfrm>
        </p:spPr>
        <p:txBody>
          <a:bodyPr/>
          <a:lstStyle/>
          <a:p>
            <a:r>
              <a:rPr lang="en-AU" dirty="0"/>
              <a:t>The Way…</a:t>
            </a:r>
            <a:r>
              <a:rPr lang="en-AU" sz="1100" dirty="0"/>
              <a:t>                                              Also known as </a:t>
            </a:r>
            <a:r>
              <a:rPr lang="en-AU" sz="1800" dirty="0"/>
              <a:t>”Process Flow” – “Swim Lanes”</a:t>
            </a:r>
          </a:p>
        </p:txBody>
      </p:sp>
      <p:sp>
        <p:nvSpPr>
          <p:cNvPr id="4" name="Rectangle 3">
            <a:extLst>
              <a:ext uri="{FF2B5EF4-FFF2-40B4-BE49-F238E27FC236}">
                <a16:creationId xmlns:a16="http://schemas.microsoft.com/office/drawing/2014/main" id="{E960E535-115A-4775-B1E4-8BD1788CCA53}"/>
              </a:ext>
            </a:extLst>
          </p:cNvPr>
          <p:cNvSpPr/>
          <p:nvPr/>
        </p:nvSpPr>
        <p:spPr>
          <a:xfrm>
            <a:off x="1676400" y="1532027"/>
            <a:ext cx="9873916" cy="594319"/>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Rectangle 18">
            <a:extLst>
              <a:ext uri="{FF2B5EF4-FFF2-40B4-BE49-F238E27FC236}">
                <a16:creationId xmlns:a16="http://schemas.microsoft.com/office/drawing/2014/main" id="{5D8B7C47-5ABE-4C03-9F82-F939A40510EE}"/>
              </a:ext>
            </a:extLst>
          </p:cNvPr>
          <p:cNvSpPr/>
          <p:nvPr/>
        </p:nvSpPr>
        <p:spPr>
          <a:xfrm>
            <a:off x="1676400" y="2201404"/>
            <a:ext cx="9873916" cy="594319"/>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Rectangle 21">
            <a:extLst>
              <a:ext uri="{FF2B5EF4-FFF2-40B4-BE49-F238E27FC236}">
                <a16:creationId xmlns:a16="http://schemas.microsoft.com/office/drawing/2014/main" id="{31C395B6-E912-49E1-8D91-491169FA33B7}"/>
              </a:ext>
            </a:extLst>
          </p:cNvPr>
          <p:cNvSpPr/>
          <p:nvPr/>
        </p:nvSpPr>
        <p:spPr>
          <a:xfrm>
            <a:off x="1676400" y="2870781"/>
            <a:ext cx="9873916" cy="594319"/>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Rectangle 22">
            <a:extLst>
              <a:ext uri="{FF2B5EF4-FFF2-40B4-BE49-F238E27FC236}">
                <a16:creationId xmlns:a16="http://schemas.microsoft.com/office/drawing/2014/main" id="{683AE38B-8538-4797-BE69-BBBFCD2A3F88}"/>
              </a:ext>
            </a:extLst>
          </p:cNvPr>
          <p:cNvSpPr/>
          <p:nvPr/>
        </p:nvSpPr>
        <p:spPr>
          <a:xfrm>
            <a:off x="1676400" y="3540158"/>
            <a:ext cx="9873916" cy="594319"/>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Rectangle 23">
            <a:extLst>
              <a:ext uri="{FF2B5EF4-FFF2-40B4-BE49-F238E27FC236}">
                <a16:creationId xmlns:a16="http://schemas.microsoft.com/office/drawing/2014/main" id="{6E4434DE-4DCB-47CD-B47A-50F024E0F29D}"/>
              </a:ext>
            </a:extLst>
          </p:cNvPr>
          <p:cNvSpPr/>
          <p:nvPr/>
        </p:nvSpPr>
        <p:spPr>
          <a:xfrm>
            <a:off x="1676400" y="4209535"/>
            <a:ext cx="9873916" cy="594319"/>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Rectangle 25">
            <a:extLst>
              <a:ext uri="{FF2B5EF4-FFF2-40B4-BE49-F238E27FC236}">
                <a16:creationId xmlns:a16="http://schemas.microsoft.com/office/drawing/2014/main" id="{20F53BF9-CAA5-4BB5-9122-4D7F22F8B26E}"/>
              </a:ext>
            </a:extLst>
          </p:cNvPr>
          <p:cNvSpPr/>
          <p:nvPr/>
        </p:nvSpPr>
        <p:spPr>
          <a:xfrm>
            <a:off x="1676400" y="4878912"/>
            <a:ext cx="9873916" cy="594319"/>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Graphic 7" descr="Camera with solid fill">
            <a:extLst>
              <a:ext uri="{FF2B5EF4-FFF2-40B4-BE49-F238E27FC236}">
                <a16:creationId xmlns:a16="http://schemas.microsoft.com/office/drawing/2014/main" id="{E36504D9-59AE-4713-AAF6-FEAE064AC00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80832" y="913063"/>
            <a:ext cx="534874" cy="534874"/>
          </a:xfrm>
          <a:prstGeom prst="rect">
            <a:avLst/>
          </a:prstGeom>
        </p:spPr>
      </p:pic>
      <p:pic>
        <p:nvPicPr>
          <p:cNvPr id="12" name="Graphic 11" descr="Head with gears with solid fill">
            <a:extLst>
              <a:ext uri="{FF2B5EF4-FFF2-40B4-BE49-F238E27FC236}">
                <a16:creationId xmlns:a16="http://schemas.microsoft.com/office/drawing/2014/main" id="{103AA196-3D8B-40AE-8F05-547D6A46696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4733" y="949522"/>
            <a:ext cx="461955" cy="461955"/>
          </a:xfrm>
          <a:prstGeom prst="rect">
            <a:avLst/>
          </a:prstGeom>
        </p:spPr>
      </p:pic>
      <p:pic>
        <p:nvPicPr>
          <p:cNvPr id="16" name="Picture 15" descr="A picture containing furniture&#10;&#10;Description automatically generated">
            <a:extLst>
              <a:ext uri="{FF2B5EF4-FFF2-40B4-BE49-F238E27FC236}">
                <a16:creationId xmlns:a16="http://schemas.microsoft.com/office/drawing/2014/main" id="{DB74C0EE-B92E-417F-878E-4CE9FD20A1A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33442" y="5600270"/>
            <a:ext cx="629653" cy="472240"/>
          </a:xfrm>
          <a:prstGeom prst="rect">
            <a:avLst/>
          </a:prstGeom>
        </p:spPr>
      </p:pic>
      <p:sp>
        <p:nvSpPr>
          <p:cNvPr id="30" name="Rectangle 29">
            <a:extLst>
              <a:ext uri="{FF2B5EF4-FFF2-40B4-BE49-F238E27FC236}">
                <a16:creationId xmlns:a16="http://schemas.microsoft.com/office/drawing/2014/main" id="{95FA0AC3-D229-4129-B520-22FB3446DC32}"/>
              </a:ext>
            </a:extLst>
          </p:cNvPr>
          <p:cNvSpPr/>
          <p:nvPr/>
        </p:nvSpPr>
        <p:spPr>
          <a:xfrm>
            <a:off x="1676400" y="862650"/>
            <a:ext cx="9873916" cy="594319"/>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Rectangle 30">
            <a:extLst>
              <a:ext uri="{FF2B5EF4-FFF2-40B4-BE49-F238E27FC236}">
                <a16:creationId xmlns:a16="http://schemas.microsoft.com/office/drawing/2014/main" id="{06C3972D-C8DA-41E9-8AB6-2734918C4CC4}"/>
              </a:ext>
            </a:extLst>
          </p:cNvPr>
          <p:cNvSpPr/>
          <p:nvPr/>
        </p:nvSpPr>
        <p:spPr>
          <a:xfrm>
            <a:off x="1676400" y="5543902"/>
            <a:ext cx="9873916" cy="594319"/>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3" name="Graphic 32" descr="Printer outline">
            <a:extLst>
              <a:ext uri="{FF2B5EF4-FFF2-40B4-BE49-F238E27FC236}">
                <a16:creationId xmlns:a16="http://schemas.microsoft.com/office/drawing/2014/main" id="{CB36A7B1-E302-45EA-BCD8-0194F197C87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14571" y="5496033"/>
            <a:ext cx="648524" cy="648524"/>
          </a:xfrm>
          <a:prstGeom prst="rect">
            <a:avLst/>
          </a:prstGeom>
        </p:spPr>
      </p:pic>
      <p:pic>
        <p:nvPicPr>
          <p:cNvPr id="25" name="Picture 24" descr="A picture containing food, carrot, vegetable, pepper&#10;&#10;Description automatically generated">
            <a:extLst>
              <a:ext uri="{FF2B5EF4-FFF2-40B4-BE49-F238E27FC236}">
                <a16:creationId xmlns:a16="http://schemas.microsoft.com/office/drawing/2014/main" id="{7D942BF4-43F8-4EBF-BF9A-BD636226F5B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229905" y="913063"/>
            <a:ext cx="517256" cy="491393"/>
          </a:xfrm>
          <a:prstGeom prst="rect">
            <a:avLst/>
          </a:prstGeom>
        </p:spPr>
      </p:pic>
      <p:pic>
        <p:nvPicPr>
          <p:cNvPr id="27" name="Picture 26" descr="A picture containing food, vegetable, pepper, meat&#10;&#10;Description automatically generated">
            <a:extLst>
              <a:ext uri="{FF2B5EF4-FFF2-40B4-BE49-F238E27FC236}">
                <a16:creationId xmlns:a16="http://schemas.microsoft.com/office/drawing/2014/main" id="{D1CEB074-377B-4289-BB8E-18F730168BF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72653" y="913063"/>
            <a:ext cx="401009" cy="491393"/>
          </a:xfrm>
          <a:prstGeom prst="rect">
            <a:avLst/>
          </a:prstGeom>
        </p:spPr>
      </p:pic>
      <p:pic>
        <p:nvPicPr>
          <p:cNvPr id="29" name="Picture 28" descr="A picture containing colorful, dark, decorated&#10;&#10;Description automatically generated">
            <a:extLst>
              <a:ext uri="{FF2B5EF4-FFF2-40B4-BE49-F238E27FC236}">
                <a16:creationId xmlns:a16="http://schemas.microsoft.com/office/drawing/2014/main" id="{E554BB09-6C6F-43C5-AA00-A852E83000E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810474" y="3356894"/>
            <a:ext cx="1957385" cy="1468039"/>
          </a:xfrm>
          <a:prstGeom prst="rect">
            <a:avLst/>
          </a:prstGeom>
        </p:spPr>
      </p:pic>
      <p:pic>
        <p:nvPicPr>
          <p:cNvPr id="35" name="Picture 34" descr="A close-up of a sign&#10;&#10;Description automatically generated with low confidence">
            <a:extLst>
              <a:ext uri="{FF2B5EF4-FFF2-40B4-BE49-F238E27FC236}">
                <a16:creationId xmlns:a16="http://schemas.microsoft.com/office/drawing/2014/main" id="{8E7F5C60-C0ED-4F3A-AB35-0EB9B107064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321430" y="4907489"/>
            <a:ext cx="1222331" cy="537163"/>
          </a:xfrm>
          <a:prstGeom prst="rect">
            <a:avLst/>
          </a:prstGeom>
        </p:spPr>
      </p:pic>
      <p:graphicFrame>
        <p:nvGraphicFramePr>
          <p:cNvPr id="36" name="Object 35">
            <a:extLst>
              <a:ext uri="{FF2B5EF4-FFF2-40B4-BE49-F238E27FC236}">
                <a16:creationId xmlns:a16="http://schemas.microsoft.com/office/drawing/2014/main" id="{7EE45F82-E358-4307-BE9E-416ED2C22187}"/>
              </a:ext>
            </a:extLst>
          </p:cNvPr>
          <p:cNvGraphicFramePr>
            <a:graphicFrameLocks noChangeAspect="1"/>
          </p:cNvGraphicFramePr>
          <p:nvPr>
            <p:extLst>
              <p:ext uri="{D42A27DB-BD31-4B8C-83A1-F6EECF244321}">
                <p14:modId xmlns:p14="http://schemas.microsoft.com/office/powerpoint/2010/main" val="845030240"/>
              </p:ext>
            </p:extLst>
          </p:nvPr>
        </p:nvGraphicFramePr>
        <p:xfrm>
          <a:off x="2803404" y="913063"/>
          <a:ext cx="654765" cy="491393"/>
        </p:xfrm>
        <a:graphic>
          <a:graphicData uri="http://schemas.openxmlformats.org/presentationml/2006/ole">
            <mc:AlternateContent xmlns:mc="http://schemas.openxmlformats.org/markup-compatibility/2006">
              <mc:Choice xmlns:v="urn:schemas-microsoft-com:vml" Requires="v">
                <p:oleObj r:id="rId20" imgW="13002840" imgH="9752040" progId="">
                  <p:embed/>
                </p:oleObj>
              </mc:Choice>
              <mc:Fallback>
                <p:oleObj r:id="rId20" imgW="13002840" imgH="9752040" progId="">
                  <p:embed/>
                  <p:pic>
                    <p:nvPicPr>
                      <p:cNvPr id="36" name="Object 35">
                        <a:extLst>
                          <a:ext uri="{FF2B5EF4-FFF2-40B4-BE49-F238E27FC236}">
                            <a16:creationId xmlns:a16="http://schemas.microsoft.com/office/drawing/2014/main" id="{7EE45F82-E358-4307-BE9E-416ED2C22187}"/>
                          </a:ext>
                        </a:extLst>
                      </p:cNvPr>
                      <p:cNvPicPr/>
                      <p:nvPr/>
                    </p:nvPicPr>
                    <p:blipFill>
                      <a:blip r:embed="rId21"/>
                      <a:stretch>
                        <a:fillRect/>
                      </a:stretch>
                    </p:blipFill>
                    <p:spPr>
                      <a:xfrm>
                        <a:off x="2803404" y="913063"/>
                        <a:ext cx="654765" cy="491393"/>
                      </a:xfrm>
                      <a:prstGeom prst="rect">
                        <a:avLst/>
                      </a:prstGeom>
                    </p:spPr>
                  </p:pic>
                </p:oleObj>
              </mc:Fallback>
            </mc:AlternateContent>
          </a:graphicData>
        </a:graphic>
      </p:graphicFrame>
      <p:sp>
        <p:nvSpPr>
          <p:cNvPr id="37" name="Rectangle: Rounded Corners 36">
            <a:extLst>
              <a:ext uri="{FF2B5EF4-FFF2-40B4-BE49-F238E27FC236}">
                <a16:creationId xmlns:a16="http://schemas.microsoft.com/office/drawing/2014/main" id="{E3441ED5-6C26-4BCE-8917-62AECCE166A9}"/>
              </a:ext>
            </a:extLst>
          </p:cNvPr>
          <p:cNvSpPr/>
          <p:nvPr/>
        </p:nvSpPr>
        <p:spPr>
          <a:xfrm>
            <a:off x="2067996" y="1572387"/>
            <a:ext cx="970547" cy="51359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lIns="7200" tIns="7200" rIns="7200" bIns="7200" rtlCol="0" anchor="ctr"/>
          <a:lstStyle/>
          <a:p>
            <a:r>
              <a:rPr lang="en-AU" sz="1100" dirty="0">
                <a:solidFill>
                  <a:schemeClr val="tx1"/>
                </a:solidFill>
              </a:rPr>
              <a:t>Import and tag photos. Flag best picks</a:t>
            </a:r>
          </a:p>
        </p:txBody>
      </p:sp>
      <p:sp>
        <p:nvSpPr>
          <p:cNvPr id="38" name="Rectangle: Rounded Corners 37">
            <a:extLst>
              <a:ext uri="{FF2B5EF4-FFF2-40B4-BE49-F238E27FC236}">
                <a16:creationId xmlns:a16="http://schemas.microsoft.com/office/drawing/2014/main" id="{7D5592E3-4C6C-4400-B602-782C1043CA5E}"/>
              </a:ext>
            </a:extLst>
          </p:cNvPr>
          <p:cNvSpPr/>
          <p:nvPr/>
        </p:nvSpPr>
        <p:spPr>
          <a:xfrm>
            <a:off x="2261887" y="2248820"/>
            <a:ext cx="970547" cy="51359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lIns="7200" tIns="7200" rIns="7200" bIns="7200" rtlCol="0" anchor="ctr"/>
          <a:lstStyle/>
          <a:p>
            <a:r>
              <a:rPr lang="en-AU" sz="1100" dirty="0">
                <a:solidFill>
                  <a:schemeClr val="tx1"/>
                </a:solidFill>
              </a:rPr>
              <a:t>Export picks to CC Library folder</a:t>
            </a:r>
          </a:p>
        </p:txBody>
      </p:sp>
      <p:sp>
        <p:nvSpPr>
          <p:cNvPr id="39" name="Rectangle: Rounded Corners 38">
            <a:extLst>
              <a:ext uri="{FF2B5EF4-FFF2-40B4-BE49-F238E27FC236}">
                <a16:creationId xmlns:a16="http://schemas.microsoft.com/office/drawing/2014/main" id="{E5651D0F-C17C-4F47-8935-FA7062ABF971}"/>
              </a:ext>
            </a:extLst>
          </p:cNvPr>
          <p:cNvSpPr/>
          <p:nvPr/>
        </p:nvSpPr>
        <p:spPr>
          <a:xfrm>
            <a:off x="3815477" y="2910105"/>
            <a:ext cx="970547" cy="51359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lIns="7200" tIns="7200" rIns="7200" bIns="7200" rtlCol="0" anchor="ctr"/>
          <a:lstStyle/>
          <a:p>
            <a:r>
              <a:rPr lang="en-AU" sz="1100" dirty="0">
                <a:solidFill>
                  <a:schemeClr val="tx1"/>
                </a:solidFill>
              </a:rPr>
              <a:t>Clean up images. Keep at best resolution</a:t>
            </a:r>
          </a:p>
        </p:txBody>
      </p:sp>
      <p:sp>
        <p:nvSpPr>
          <p:cNvPr id="40" name="Rectangle: Rounded Corners 39">
            <a:extLst>
              <a:ext uri="{FF2B5EF4-FFF2-40B4-BE49-F238E27FC236}">
                <a16:creationId xmlns:a16="http://schemas.microsoft.com/office/drawing/2014/main" id="{27A3F07B-6C54-4E1D-A466-72F644345B58}"/>
              </a:ext>
            </a:extLst>
          </p:cNvPr>
          <p:cNvSpPr/>
          <p:nvPr/>
        </p:nvSpPr>
        <p:spPr>
          <a:xfrm>
            <a:off x="5056953" y="2910997"/>
            <a:ext cx="970547" cy="51359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lIns="7200" tIns="7200" rIns="7200" bIns="7200" rtlCol="0" anchor="ctr"/>
          <a:lstStyle/>
          <a:p>
            <a:r>
              <a:rPr lang="en-AU" sz="1100" dirty="0">
                <a:solidFill>
                  <a:schemeClr val="tx1"/>
                </a:solidFill>
              </a:rPr>
              <a:t>Create empty file with correct sizing for print</a:t>
            </a:r>
          </a:p>
        </p:txBody>
      </p:sp>
      <p:sp>
        <p:nvSpPr>
          <p:cNvPr id="41" name="Rectangle: Rounded Corners 40">
            <a:extLst>
              <a:ext uri="{FF2B5EF4-FFF2-40B4-BE49-F238E27FC236}">
                <a16:creationId xmlns:a16="http://schemas.microsoft.com/office/drawing/2014/main" id="{5D56785F-AE8C-4C7C-8C88-41A092F0B8FD}"/>
              </a:ext>
            </a:extLst>
          </p:cNvPr>
          <p:cNvSpPr/>
          <p:nvPr/>
        </p:nvSpPr>
        <p:spPr>
          <a:xfrm>
            <a:off x="6359552" y="2913333"/>
            <a:ext cx="970547" cy="51359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lIns="7200" tIns="7200" rIns="7200" bIns="7200" rtlCol="0" anchor="ctr"/>
          <a:lstStyle/>
          <a:p>
            <a:r>
              <a:rPr lang="en-AU" sz="1100" dirty="0">
                <a:solidFill>
                  <a:schemeClr val="tx1"/>
                </a:solidFill>
              </a:rPr>
              <a:t>Create Seamless pattern types</a:t>
            </a:r>
          </a:p>
        </p:txBody>
      </p:sp>
      <p:sp>
        <p:nvSpPr>
          <p:cNvPr id="42" name="Rectangle: Rounded Corners 41">
            <a:extLst>
              <a:ext uri="{FF2B5EF4-FFF2-40B4-BE49-F238E27FC236}">
                <a16:creationId xmlns:a16="http://schemas.microsoft.com/office/drawing/2014/main" id="{BD637D84-DDFD-4759-9A78-7EDD5E318B95}"/>
              </a:ext>
            </a:extLst>
          </p:cNvPr>
          <p:cNvSpPr/>
          <p:nvPr/>
        </p:nvSpPr>
        <p:spPr>
          <a:xfrm>
            <a:off x="1723603" y="3580351"/>
            <a:ext cx="970547" cy="51359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lIns="7200" tIns="7200" rIns="7200" bIns="7200" rtlCol="0" anchor="ctr"/>
          <a:lstStyle/>
          <a:p>
            <a:r>
              <a:rPr lang="en-AU" sz="1100" dirty="0">
                <a:solidFill>
                  <a:schemeClr val="tx1"/>
                </a:solidFill>
              </a:rPr>
              <a:t>Source 3D shirt model to place pattern on</a:t>
            </a:r>
          </a:p>
        </p:txBody>
      </p:sp>
      <p:sp>
        <p:nvSpPr>
          <p:cNvPr id="43" name="Rectangle: Rounded Corners 42">
            <a:extLst>
              <a:ext uri="{FF2B5EF4-FFF2-40B4-BE49-F238E27FC236}">
                <a16:creationId xmlns:a16="http://schemas.microsoft.com/office/drawing/2014/main" id="{9A257227-A32C-49FF-A8A2-6546694581E7}"/>
              </a:ext>
            </a:extLst>
          </p:cNvPr>
          <p:cNvSpPr/>
          <p:nvPr/>
        </p:nvSpPr>
        <p:spPr>
          <a:xfrm>
            <a:off x="8083096" y="2906983"/>
            <a:ext cx="970547" cy="51359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lIns="7200" tIns="7200" rIns="7200" bIns="7200" rtlCol="0" anchor="ctr"/>
          <a:lstStyle/>
          <a:p>
            <a:r>
              <a:rPr lang="en-AU" sz="1100" dirty="0">
                <a:solidFill>
                  <a:schemeClr val="tx1"/>
                </a:solidFill>
              </a:rPr>
              <a:t>Edit backdrop photos. Replace Sky (Optional)</a:t>
            </a:r>
          </a:p>
        </p:txBody>
      </p:sp>
      <p:sp>
        <p:nvSpPr>
          <p:cNvPr id="44" name="Rectangle: Rounded Corners 43">
            <a:extLst>
              <a:ext uri="{FF2B5EF4-FFF2-40B4-BE49-F238E27FC236}">
                <a16:creationId xmlns:a16="http://schemas.microsoft.com/office/drawing/2014/main" id="{2762A9FB-5ACD-4AF9-AB00-D88A437DE041}"/>
              </a:ext>
            </a:extLst>
          </p:cNvPr>
          <p:cNvSpPr/>
          <p:nvPr/>
        </p:nvSpPr>
        <p:spPr>
          <a:xfrm>
            <a:off x="2865959" y="4236915"/>
            <a:ext cx="970547" cy="51359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lIns="7200" tIns="7200" rIns="7200" bIns="7200" rtlCol="0" anchor="ctr"/>
          <a:lstStyle/>
          <a:p>
            <a:r>
              <a:rPr lang="en-AU" sz="1100" dirty="0">
                <a:solidFill>
                  <a:schemeClr val="tx1"/>
                </a:solidFill>
              </a:rPr>
              <a:t>Add 3D model, background, patterns</a:t>
            </a:r>
          </a:p>
        </p:txBody>
      </p:sp>
      <p:sp>
        <p:nvSpPr>
          <p:cNvPr id="45" name="Rectangle: Rounded Corners 44">
            <a:extLst>
              <a:ext uri="{FF2B5EF4-FFF2-40B4-BE49-F238E27FC236}">
                <a16:creationId xmlns:a16="http://schemas.microsoft.com/office/drawing/2014/main" id="{DBB5A683-22D7-4B28-93FD-725D16EE0BF4}"/>
              </a:ext>
            </a:extLst>
          </p:cNvPr>
          <p:cNvSpPr/>
          <p:nvPr/>
        </p:nvSpPr>
        <p:spPr>
          <a:xfrm>
            <a:off x="4169057" y="4238649"/>
            <a:ext cx="970547" cy="51359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lIns="7200" tIns="7200" rIns="7200" bIns="7200" rtlCol="0" anchor="ctr"/>
          <a:lstStyle/>
          <a:p>
            <a:r>
              <a:rPr lang="en-AU" sz="1100" dirty="0">
                <a:solidFill>
                  <a:schemeClr val="tx1"/>
                </a:solidFill>
              </a:rPr>
              <a:t>Background, lights, text</a:t>
            </a:r>
          </a:p>
        </p:txBody>
      </p:sp>
      <p:sp>
        <p:nvSpPr>
          <p:cNvPr id="46" name="Rectangle: Rounded Corners 45">
            <a:extLst>
              <a:ext uri="{FF2B5EF4-FFF2-40B4-BE49-F238E27FC236}">
                <a16:creationId xmlns:a16="http://schemas.microsoft.com/office/drawing/2014/main" id="{08DB6973-4FD4-4856-8A26-B3D7B1FC1503}"/>
              </a:ext>
            </a:extLst>
          </p:cNvPr>
          <p:cNvSpPr/>
          <p:nvPr/>
        </p:nvSpPr>
        <p:spPr>
          <a:xfrm>
            <a:off x="5542813" y="4226478"/>
            <a:ext cx="970547" cy="51359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lIns="7200" tIns="7200" rIns="7200" bIns="7200" rtlCol="0" anchor="ctr"/>
          <a:lstStyle/>
          <a:p>
            <a:r>
              <a:rPr lang="en-AU" sz="1100" dirty="0">
                <a:solidFill>
                  <a:schemeClr val="tx1"/>
                </a:solidFill>
              </a:rPr>
              <a:t>Change patterns, render, share</a:t>
            </a:r>
          </a:p>
        </p:txBody>
      </p:sp>
      <p:sp>
        <p:nvSpPr>
          <p:cNvPr id="47" name="Rectangle: Rounded Corners 46">
            <a:extLst>
              <a:ext uri="{FF2B5EF4-FFF2-40B4-BE49-F238E27FC236}">
                <a16:creationId xmlns:a16="http://schemas.microsoft.com/office/drawing/2014/main" id="{9233BE49-2349-4E60-AC0F-E4EF6FADC362}"/>
              </a:ext>
            </a:extLst>
          </p:cNvPr>
          <p:cNvSpPr/>
          <p:nvPr/>
        </p:nvSpPr>
        <p:spPr>
          <a:xfrm>
            <a:off x="2175660" y="4928749"/>
            <a:ext cx="970547" cy="51359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lIns="7200" tIns="7200" rIns="7200" bIns="7200" rtlCol="0" anchor="ctr"/>
          <a:lstStyle/>
          <a:p>
            <a:r>
              <a:rPr lang="en-AU" sz="1100" dirty="0">
                <a:solidFill>
                  <a:schemeClr val="tx1"/>
                </a:solidFill>
              </a:rPr>
              <a:t>Inspiration, guidance – Art for Kids Hub</a:t>
            </a:r>
          </a:p>
        </p:txBody>
      </p:sp>
      <p:sp>
        <p:nvSpPr>
          <p:cNvPr id="48" name="Rectangle: Rounded Corners 47">
            <a:extLst>
              <a:ext uri="{FF2B5EF4-FFF2-40B4-BE49-F238E27FC236}">
                <a16:creationId xmlns:a16="http://schemas.microsoft.com/office/drawing/2014/main" id="{FA8604DC-2394-4D38-9429-F9F2A249489E}"/>
              </a:ext>
            </a:extLst>
          </p:cNvPr>
          <p:cNvSpPr/>
          <p:nvPr/>
        </p:nvSpPr>
        <p:spPr>
          <a:xfrm>
            <a:off x="4152518" y="4928705"/>
            <a:ext cx="970547" cy="51359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lIns="7200" tIns="7200" rIns="7200" bIns="7200" rtlCol="0" anchor="ctr"/>
          <a:lstStyle/>
          <a:p>
            <a:r>
              <a:rPr lang="en-AU" sz="1100" dirty="0">
                <a:solidFill>
                  <a:schemeClr val="tx1"/>
                </a:solidFill>
              </a:rPr>
              <a:t>Create your logo – use many layers</a:t>
            </a:r>
          </a:p>
        </p:txBody>
      </p:sp>
      <p:sp>
        <p:nvSpPr>
          <p:cNvPr id="49" name="Rectangle: Rounded Corners 48">
            <a:extLst>
              <a:ext uri="{FF2B5EF4-FFF2-40B4-BE49-F238E27FC236}">
                <a16:creationId xmlns:a16="http://schemas.microsoft.com/office/drawing/2014/main" id="{ED1B4265-C73B-4B13-A157-A16B69621329}"/>
              </a:ext>
            </a:extLst>
          </p:cNvPr>
          <p:cNvSpPr/>
          <p:nvPr/>
        </p:nvSpPr>
        <p:spPr>
          <a:xfrm>
            <a:off x="8717440" y="4914147"/>
            <a:ext cx="970547" cy="51359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lIns="7200" tIns="7200" rIns="7200" bIns="7200" rtlCol="0" anchor="ctr"/>
          <a:lstStyle/>
          <a:p>
            <a:r>
              <a:rPr lang="en-AU" sz="1100" dirty="0">
                <a:solidFill>
                  <a:schemeClr val="tx1"/>
                </a:solidFill>
              </a:rPr>
              <a:t>Export both movie and PSD</a:t>
            </a:r>
          </a:p>
        </p:txBody>
      </p:sp>
      <p:sp>
        <p:nvSpPr>
          <p:cNvPr id="50" name="Rectangle: Rounded Corners 49">
            <a:extLst>
              <a:ext uri="{FF2B5EF4-FFF2-40B4-BE49-F238E27FC236}">
                <a16:creationId xmlns:a16="http://schemas.microsoft.com/office/drawing/2014/main" id="{3C1643B8-1207-4EC3-BFCD-149D6B252CB6}"/>
              </a:ext>
            </a:extLst>
          </p:cNvPr>
          <p:cNvSpPr/>
          <p:nvPr/>
        </p:nvSpPr>
        <p:spPr>
          <a:xfrm>
            <a:off x="9560645" y="2906983"/>
            <a:ext cx="970547" cy="51359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lIns="7200" tIns="7200" rIns="7200" bIns="7200" rtlCol="0" anchor="ctr"/>
          <a:lstStyle/>
          <a:p>
            <a:r>
              <a:rPr lang="en-AU" sz="1100" dirty="0">
                <a:solidFill>
                  <a:schemeClr val="tx1"/>
                </a:solidFill>
              </a:rPr>
              <a:t>Finish Logo in Photoshop (Optional)</a:t>
            </a:r>
          </a:p>
        </p:txBody>
      </p:sp>
      <p:pic>
        <p:nvPicPr>
          <p:cNvPr id="59" name="Picture 58" descr="Logo&#10;&#10;Description automatically generated">
            <a:extLst>
              <a:ext uri="{FF2B5EF4-FFF2-40B4-BE49-F238E27FC236}">
                <a16:creationId xmlns:a16="http://schemas.microsoft.com/office/drawing/2014/main" id="{7E2C383D-7DCF-4CB1-80BE-9247A77ACD48}"/>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82579" y="6289970"/>
            <a:ext cx="470239" cy="458483"/>
          </a:xfrm>
          <a:prstGeom prst="rect">
            <a:avLst/>
          </a:prstGeom>
        </p:spPr>
      </p:pic>
      <p:sp>
        <p:nvSpPr>
          <p:cNvPr id="60" name="Rectangle 59">
            <a:extLst>
              <a:ext uri="{FF2B5EF4-FFF2-40B4-BE49-F238E27FC236}">
                <a16:creationId xmlns:a16="http://schemas.microsoft.com/office/drawing/2014/main" id="{F4C67C24-922E-4424-9FF6-53B4BA0D1B25}"/>
              </a:ext>
            </a:extLst>
          </p:cNvPr>
          <p:cNvSpPr/>
          <p:nvPr/>
        </p:nvSpPr>
        <p:spPr>
          <a:xfrm>
            <a:off x="1676400" y="6222053"/>
            <a:ext cx="9873916" cy="594319"/>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1" name="Rectangle: Rounded Corners 60">
            <a:extLst>
              <a:ext uri="{FF2B5EF4-FFF2-40B4-BE49-F238E27FC236}">
                <a16:creationId xmlns:a16="http://schemas.microsoft.com/office/drawing/2014/main" id="{D8736E73-2DE2-45D4-903D-FDF135E754A6}"/>
              </a:ext>
            </a:extLst>
          </p:cNvPr>
          <p:cNvSpPr/>
          <p:nvPr/>
        </p:nvSpPr>
        <p:spPr>
          <a:xfrm>
            <a:off x="2229904" y="6262412"/>
            <a:ext cx="970547" cy="51359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lIns="7200" tIns="7200" rIns="7200" bIns="7200" rtlCol="0" anchor="ctr"/>
          <a:lstStyle/>
          <a:p>
            <a:r>
              <a:rPr lang="en-AU" sz="1100" dirty="0">
                <a:solidFill>
                  <a:schemeClr val="tx1"/>
                </a:solidFill>
              </a:rPr>
              <a:t>Document your plan</a:t>
            </a:r>
          </a:p>
        </p:txBody>
      </p:sp>
      <p:sp>
        <p:nvSpPr>
          <p:cNvPr id="62" name="Rectangle: Rounded Corners 61">
            <a:extLst>
              <a:ext uri="{FF2B5EF4-FFF2-40B4-BE49-F238E27FC236}">
                <a16:creationId xmlns:a16="http://schemas.microsoft.com/office/drawing/2014/main" id="{13915355-A35F-4285-8F89-C42DD450E88D}"/>
              </a:ext>
            </a:extLst>
          </p:cNvPr>
          <p:cNvSpPr/>
          <p:nvPr/>
        </p:nvSpPr>
        <p:spPr>
          <a:xfrm>
            <a:off x="3591973" y="6262412"/>
            <a:ext cx="970547" cy="51359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lIns="7200" tIns="7200" rIns="7200" bIns="7200" rtlCol="0" anchor="ctr"/>
          <a:lstStyle/>
          <a:p>
            <a:r>
              <a:rPr lang="en-AU" sz="1100" dirty="0">
                <a:solidFill>
                  <a:schemeClr val="tx1"/>
                </a:solidFill>
              </a:rPr>
              <a:t>Document your Design and Journey</a:t>
            </a:r>
          </a:p>
        </p:txBody>
      </p:sp>
      <p:sp>
        <p:nvSpPr>
          <p:cNvPr id="63" name="Rectangle: Rounded Corners 62">
            <a:extLst>
              <a:ext uri="{FF2B5EF4-FFF2-40B4-BE49-F238E27FC236}">
                <a16:creationId xmlns:a16="http://schemas.microsoft.com/office/drawing/2014/main" id="{D63B5BEB-B89F-4117-B8EA-60129FE44264}"/>
              </a:ext>
            </a:extLst>
          </p:cNvPr>
          <p:cNvSpPr/>
          <p:nvPr/>
        </p:nvSpPr>
        <p:spPr>
          <a:xfrm>
            <a:off x="9252233" y="6262412"/>
            <a:ext cx="970547" cy="51359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lIns="7200" tIns="7200" rIns="7200" bIns="7200" rtlCol="0" anchor="ctr"/>
          <a:lstStyle/>
          <a:p>
            <a:r>
              <a:rPr lang="en-AU" sz="1100" dirty="0">
                <a:solidFill>
                  <a:schemeClr val="tx1"/>
                </a:solidFill>
              </a:rPr>
              <a:t>Share your Design and Journey</a:t>
            </a:r>
          </a:p>
        </p:txBody>
      </p:sp>
      <p:sp>
        <p:nvSpPr>
          <p:cNvPr id="64" name="Rectangle: Rounded Corners 63">
            <a:extLst>
              <a:ext uri="{FF2B5EF4-FFF2-40B4-BE49-F238E27FC236}">
                <a16:creationId xmlns:a16="http://schemas.microsoft.com/office/drawing/2014/main" id="{2E539089-18FA-4917-A44C-B7A9B00BAC07}"/>
              </a:ext>
            </a:extLst>
          </p:cNvPr>
          <p:cNvSpPr/>
          <p:nvPr/>
        </p:nvSpPr>
        <p:spPr>
          <a:xfrm>
            <a:off x="6109545" y="5592291"/>
            <a:ext cx="970547" cy="51359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lIns="7200" tIns="7200" rIns="7200" bIns="7200" rtlCol="0" anchor="ctr"/>
          <a:lstStyle/>
          <a:p>
            <a:r>
              <a:rPr lang="en-AU" sz="1100" dirty="0">
                <a:solidFill>
                  <a:schemeClr val="tx1"/>
                </a:solidFill>
              </a:rPr>
              <a:t>Print on A4 paper to start</a:t>
            </a:r>
          </a:p>
        </p:txBody>
      </p:sp>
      <p:sp>
        <p:nvSpPr>
          <p:cNvPr id="65" name="Rectangle: Rounded Corners 64">
            <a:extLst>
              <a:ext uri="{FF2B5EF4-FFF2-40B4-BE49-F238E27FC236}">
                <a16:creationId xmlns:a16="http://schemas.microsoft.com/office/drawing/2014/main" id="{442B0983-4823-42D0-B24E-99F135BA6818}"/>
              </a:ext>
            </a:extLst>
          </p:cNvPr>
          <p:cNvSpPr/>
          <p:nvPr/>
        </p:nvSpPr>
        <p:spPr>
          <a:xfrm>
            <a:off x="7757918" y="5579591"/>
            <a:ext cx="970547" cy="51359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lIns="7200" tIns="7200" rIns="7200" bIns="7200" rtlCol="0" anchor="ctr"/>
          <a:lstStyle/>
          <a:p>
            <a:r>
              <a:rPr lang="en-AU" sz="1100" dirty="0">
                <a:solidFill>
                  <a:schemeClr val="tx1"/>
                </a:solidFill>
              </a:rPr>
              <a:t>Print cloth swatches to test materials</a:t>
            </a:r>
          </a:p>
        </p:txBody>
      </p:sp>
      <p:sp>
        <p:nvSpPr>
          <p:cNvPr id="66" name="Rectangle: Rounded Corners 65">
            <a:extLst>
              <a:ext uri="{FF2B5EF4-FFF2-40B4-BE49-F238E27FC236}">
                <a16:creationId xmlns:a16="http://schemas.microsoft.com/office/drawing/2014/main" id="{CD197BB8-6937-4664-A5B7-A60617E52A5E}"/>
              </a:ext>
            </a:extLst>
          </p:cNvPr>
          <p:cNvSpPr/>
          <p:nvPr/>
        </p:nvSpPr>
        <p:spPr>
          <a:xfrm>
            <a:off x="9247758" y="5579591"/>
            <a:ext cx="970547" cy="51359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lIns="7200" tIns="7200" rIns="7200" bIns="7200" rtlCol="0" anchor="ctr"/>
          <a:lstStyle/>
          <a:p>
            <a:r>
              <a:rPr lang="en-AU" sz="1100" dirty="0">
                <a:solidFill>
                  <a:schemeClr val="tx1"/>
                </a:solidFill>
              </a:rPr>
              <a:t>Print cloth material for shirt</a:t>
            </a:r>
          </a:p>
        </p:txBody>
      </p:sp>
      <p:pic>
        <p:nvPicPr>
          <p:cNvPr id="69" name="Graphic 68" descr="Head with gears with solid fill">
            <a:extLst>
              <a:ext uri="{FF2B5EF4-FFF2-40B4-BE49-F238E27FC236}">
                <a16:creationId xmlns:a16="http://schemas.microsoft.com/office/drawing/2014/main" id="{DD4FC300-2348-490F-89B8-58944B5D585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945" y="5600270"/>
            <a:ext cx="461955" cy="461955"/>
          </a:xfrm>
          <a:prstGeom prst="rect">
            <a:avLst/>
          </a:prstGeom>
        </p:spPr>
      </p:pic>
      <p:cxnSp>
        <p:nvCxnSpPr>
          <p:cNvPr id="6" name="Connector: Elbow 5">
            <a:extLst>
              <a:ext uri="{FF2B5EF4-FFF2-40B4-BE49-F238E27FC236}">
                <a16:creationId xmlns:a16="http://schemas.microsoft.com/office/drawing/2014/main" id="{E3614D7C-7502-46E9-A984-242151E3043B}"/>
              </a:ext>
            </a:extLst>
          </p:cNvPr>
          <p:cNvCxnSpPr>
            <a:stCxn id="37" idx="1"/>
            <a:endCxn id="38" idx="1"/>
          </p:cNvCxnSpPr>
          <p:nvPr/>
        </p:nvCxnSpPr>
        <p:spPr>
          <a:xfrm rot="10800000" flipH="1" flipV="1">
            <a:off x="2067995" y="1829185"/>
            <a:ext cx="193891" cy="676433"/>
          </a:xfrm>
          <a:prstGeom prst="bentConnector3">
            <a:avLst>
              <a:gd name="adj1" fmla="val -11790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2" name="Connector: Elbow 51">
            <a:extLst>
              <a:ext uri="{FF2B5EF4-FFF2-40B4-BE49-F238E27FC236}">
                <a16:creationId xmlns:a16="http://schemas.microsoft.com/office/drawing/2014/main" id="{89B34D00-140F-4FE3-A6AD-4AF3A0A86EB0}"/>
              </a:ext>
            </a:extLst>
          </p:cNvPr>
          <p:cNvCxnSpPr>
            <a:cxnSpLocks/>
            <a:stCxn id="38" idx="2"/>
            <a:endCxn id="44" idx="1"/>
          </p:cNvCxnSpPr>
          <p:nvPr/>
        </p:nvCxnSpPr>
        <p:spPr>
          <a:xfrm rot="16200000" flipH="1">
            <a:off x="1940912" y="3568667"/>
            <a:ext cx="1731296" cy="118798"/>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5" name="Connector: Elbow 54">
            <a:extLst>
              <a:ext uri="{FF2B5EF4-FFF2-40B4-BE49-F238E27FC236}">
                <a16:creationId xmlns:a16="http://schemas.microsoft.com/office/drawing/2014/main" id="{D43DBD83-7DB4-4B48-ACAA-C3A919A3FEE7}"/>
              </a:ext>
            </a:extLst>
          </p:cNvPr>
          <p:cNvCxnSpPr>
            <a:cxnSpLocks/>
            <a:stCxn id="39" idx="3"/>
            <a:endCxn id="40" idx="1"/>
          </p:cNvCxnSpPr>
          <p:nvPr/>
        </p:nvCxnSpPr>
        <p:spPr>
          <a:xfrm>
            <a:off x="4786024" y="3166904"/>
            <a:ext cx="270929" cy="892"/>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8" name="Connector: Elbow 57">
            <a:extLst>
              <a:ext uri="{FF2B5EF4-FFF2-40B4-BE49-F238E27FC236}">
                <a16:creationId xmlns:a16="http://schemas.microsoft.com/office/drawing/2014/main" id="{118B65FE-8182-43E0-8FED-911E3A3E6337}"/>
              </a:ext>
            </a:extLst>
          </p:cNvPr>
          <p:cNvCxnSpPr>
            <a:cxnSpLocks/>
            <a:stCxn id="40" idx="3"/>
            <a:endCxn id="41" idx="1"/>
          </p:cNvCxnSpPr>
          <p:nvPr/>
        </p:nvCxnSpPr>
        <p:spPr>
          <a:xfrm>
            <a:off x="6027500" y="3167796"/>
            <a:ext cx="332052" cy="2336"/>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7" name="Connector: Elbow 66">
            <a:extLst>
              <a:ext uri="{FF2B5EF4-FFF2-40B4-BE49-F238E27FC236}">
                <a16:creationId xmlns:a16="http://schemas.microsoft.com/office/drawing/2014/main" id="{79332204-4D17-459F-96C4-4F340F180019}"/>
              </a:ext>
            </a:extLst>
          </p:cNvPr>
          <p:cNvCxnSpPr>
            <a:cxnSpLocks/>
            <a:stCxn id="42" idx="2"/>
            <a:endCxn id="44" idx="1"/>
          </p:cNvCxnSpPr>
          <p:nvPr/>
        </p:nvCxnSpPr>
        <p:spPr>
          <a:xfrm rot="16200000" flipH="1">
            <a:off x="2337536" y="3965290"/>
            <a:ext cx="399765" cy="657082"/>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0" name="Connector: Elbow 69">
            <a:extLst>
              <a:ext uri="{FF2B5EF4-FFF2-40B4-BE49-F238E27FC236}">
                <a16:creationId xmlns:a16="http://schemas.microsoft.com/office/drawing/2014/main" id="{DBBA2C5F-BD3C-4E97-9E34-A8D1ACAFF9EB}"/>
              </a:ext>
            </a:extLst>
          </p:cNvPr>
          <p:cNvCxnSpPr>
            <a:cxnSpLocks/>
            <a:stCxn id="44" idx="3"/>
            <a:endCxn id="45" idx="1"/>
          </p:cNvCxnSpPr>
          <p:nvPr/>
        </p:nvCxnSpPr>
        <p:spPr>
          <a:xfrm>
            <a:off x="3836506" y="4493714"/>
            <a:ext cx="332551" cy="1734"/>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1" name="Connector: Elbow 70">
            <a:extLst>
              <a:ext uri="{FF2B5EF4-FFF2-40B4-BE49-F238E27FC236}">
                <a16:creationId xmlns:a16="http://schemas.microsoft.com/office/drawing/2014/main" id="{2DED26CC-41F0-4BEA-8FC6-9C2227D2654B}"/>
              </a:ext>
            </a:extLst>
          </p:cNvPr>
          <p:cNvCxnSpPr>
            <a:cxnSpLocks/>
            <a:stCxn id="45" idx="3"/>
            <a:endCxn id="46" idx="1"/>
          </p:cNvCxnSpPr>
          <p:nvPr/>
        </p:nvCxnSpPr>
        <p:spPr>
          <a:xfrm flipV="1">
            <a:off x="5139604" y="4483277"/>
            <a:ext cx="403209" cy="12171"/>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2" name="Connector: Elbow 71">
            <a:extLst>
              <a:ext uri="{FF2B5EF4-FFF2-40B4-BE49-F238E27FC236}">
                <a16:creationId xmlns:a16="http://schemas.microsoft.com/office/drawing/2014/main" id="{1C11E1F8-C705-4F73-8416-EA5AD1A841B9}"/>
              </a:ext>
            </a:extLst>
          </p:cNvPr>
          <p:cNvCxnSpPr>
            <a:cxnSpLocks/>
            <a:stCxn id="39" idx="2"/>
            <a:endCxn id="44" idx="0"/>
          </p:cNvCxnSpPr>
          <p:nvPr/>
        </p:nvCxnSpPr>
        <p:spPr>
          <a:xfrm rot="5400000">
            <a:off x="3419386" y="3355550"/>
            <a:ext cx="813212" cy="949518"/>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4" name="Connector: Elbow 73">
            <a:extLst>
              <a:ext uri="{FF2B5EF4-FFF2-40B4-BE49-F238E27FC236}">
                <a16:creationId xmlns:a16="http://schemas.microsoft.com/office/drawing/2014/main" id="{0A44CE75-9494-45BB-946B-8FABA0095C4F}"/>
              </a:ext>
            </a:extLst>
          </p:cNvPr>
          <p:cNvCxnSpPr>
            <a:cxnSpLocks/>
            <a:stCxn id="41" idx="2"/>
            <a:endCxn id="44" idx="0"/>
          </p:cNvCxnSpPr>
          <p:nvPr/>
        </p:nvCxnSpPr>
        <p:spPr>
          <a:xfrm rot="5400000">
            <a:off x="4693038" y="2085127"/>
            <a:ext cx="809984" cy="3493593"/>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7" name="Connector: Elbow 76">
            <a:extLst>
              <a:ext uri="{FF2B5EF4-FFF2-40B4-BE49-F238E27FC236}">
                <a16:creationId xmlns:a16="http://schemas.microsoft.com/office/drawing/2014/main" id="{D2CE0377-BFE2-4EC0-BD0C-325F16E4F701}"/>
              </a:ext>
            </a:extLst>
          </p:cNvPr>
          <p:cNvCxnSpPr>
            <a:cxnSpLocks/>
            <a:stCxn id="41" idx="3"/>
            <a:endCxn id="46" idx="1"/>
          </p:cNvCxnSpPr>
          <p:nvPr/>
        </p:nvCxnSpPr>
        <p:spPr>
          <a:xfrm flipH="1">
            <a:off x="5542813" y="3170132"/>
            <a:ext cx="1787286" cy="1313145"/>
          </a:xfrm>
          <a:prstGeom prst="bentConnector5">
            <a:avLst>
              <a:gd name="adj1" fmla="val -12790"/>
              <a:gd name="adj2" fmla="val 50000"/>
              <a:gd name="adj3" fmla="val 11279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0" name="Connector: Elbow 79">
            <a:extLst>
              <a:ext uri="{FF2B5EF4-FFF2-40B4-BE49-F238E27FC236}">
                <a16:creationId xmlns:a16="http://schemas.microsoft.com/office/drawing/2014/main" id="{E40800E6-0527-4431-91E2-0D24BF04A129}"/>
              </a:ext>
            </a:extLst>
          </p:cNvPr>
          <p:cNvCxnSpPr>
            <a:cxnSpLocks/>
            <a:stCxn id="50" idx="2"/>
            <a:endCxn id="35" idx="1"/>
          </p:cNvCxnSpPr>
          <p:nvPr/>
        </p:nvCxnSpPr>
        <p:spPr>
          <a:xfrm rot="16200000" flipH="1">
            <a:off x="9305929" y="4160570"/>
            <a:ext cx="1755490" cy="275511"/>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3" name="Connector: Elbow 82">
            <a:extLst>
              <a:ext uri="{FF2B5EF4-FFF2-40B4-BE49-F238E27FC236}">
                <a16:creationId xmlns:a16="http://schemas.microsoft.com/office/drawing/2014/main" id="{1ABA5F5A-B8C3-4CD1-9E4F-CB1C05837594}"/>
              </a:ext>
            </a:extLst>
          </p:cNvPr>
          <p:cNvCxnSpPr>
            <a:cxnSpLocks/>
            <a:stCxn id="48" idx="3"/>
            <a:endCxn id="49" idx="1"/>
          </p:cNvCxnSpPr>
          <p:nvPr/>
        </p:nvCxnSpPr>
        <p:spPr>
          <a:xfrm flipV="1">
            <a:off x="5123065" y="5170946"/>
            <a:ext cx="3594375" cy="14558"/>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7" name="Connector: Elbow 86">
            <a:extLst>
              <a:ext uri="{FF2B5EF4-FFF2-40B4-BE49-F238E27FC236}">
                <a16:creationId xmlns:a16="http://schemas.microsoft.com/office/drawing/2014/main" id="{692FE2D8-0FD9-45A0-9B19-F937AB7DB507}"/>
              </a:ext>
            </a:extLst>
          </p:cNvPr>
          <p:cNvCxnSpPr>
            <a:cxnSpLocks/>
            <a:stCxn id="47" idx="3"/>
            <a:endCxn id="48" idx="1"/>
          </p:cNvCxnSpPr>
          <p:nvPr/>
        </p:nvCxnSpPr>
        <p:spPr>
          <a:xfrm flipV="1">
            <a:off x="3146207" y="5185504"/>
            <a:ext cx="1006311" cy="44"/>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1" name="Connector: Elbow 90">
            <a:extLst>
              <a:ext uri="{FF2B5EF4-FFF2-40B4-BE49-F238E27FC236}">
                <a16:creationId xmlns:a16="http://schemas.microsoft.com/office/drawing/2014/main" id="{C31F33C2-5705-4371-89A7-4E91D4AE2253}"/>
              </a:ext>
            </a:extLst>
          </p:cNvPr>
          <p:cNvCxnSpPr>
            <a:cxnSpLocks/>
            <a:stCxn id="46" idx="0"/>
            <a:endCxn id="43" idx="2"/>
          </p:cNvCxnSpPr>
          <p:nvPr/>
        </p:nvCxnSpPr>
        <p:spPr>
          <a:xfrm rot="5400000" flipH="1" flipV="1">
            <a:off x="6895280" y="2553389"/>
            <a:ext cx="805897" cy="2540283"/>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5" name="Connector: Elbow 94">
            <a:extLst>
              <a:ext uri="{FF2B5EF4-FFF2-40B4-BE49-F238E27FC236}">
                <a16:creationId xmlns:a16="http://schemas.microsoft.com/office/drawing/2014/main" id="{4A8E2547-3837-4FE1-9F1B-2441E9F6BD22}"/>
              </a:ext>
            </a:extLst>
          </p:cNvPr>
          <p:cNvCxnSpPr>
            <a:cxnSpLocks/>
            <a:stCxn id="61" idx="3"/>
            <a:endCxn id="62" idx="1"/>
          </p:cNvCxnSpPr>
          <p:nvPr/>
        </p:nvCxnSpPr>
        <p:spPr>
          <a:xfrm>
            <a:off x="3200451" y="6519211"/>
            <a:ext cx="391522" cy="12700"/>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8" name="Connector: Elbow 97">
            <a:extLst>
              <a:ext uri="{FF2B5EF4-FFF2-40B4-BE49-F238E27FC236}">
                <a16:creationId xmlns:a16="http://schemas.microsoft.com/office/drawing/2014/main" id="{4379F2C9-FCEB-4730-B816-10A6E73868FC}"/>
              </a:ext>
            </a:extLst>
          </p:cNvPr>
          <p:cNvCxnSpPr>
            <a:cxnSpLocks/>
            <a:stCxn id="62" idx="3"/>
            <a:endCxn id="63" idx="1"/>
          </p:cNvCxnSpPr>
          <p:nvPr/>
        </p:nvCxnSpPr>
        <p:spPr>
          <a:xfrm>
            <a:off x="4562520" y="6519211"/>
            <a:ext cx="4689713" cy="12700"/>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1" name="Oval 100">
            <a:extLst>
              <a:ext uri="{FF2B5EF4-FFF2-40B4-BE49-F238E27FC236}">
                <a16:creationId xmlns:a16="http://schemas.microsoft.com/office/drawing/2014/main" id="{133C0B28-DA27-43D6-87F0-4F177BFED808}"/>
              </a:ext>
            </a:extLst>
          </p:cNvPr>
          <p:cNvSpPr/>
          <p:nvPr/>
        </p:nvSpPr>
        <p:spPr>
          <a:xfrm>
            <a:off x="10737598" y="5836390"/>
            <a:ext cx="895641" cy="888468"/>
          </a:xfrm>
          <a:prstGeom prst="ellipse">
            <a:avLst/>
          </a:prstGeom>
          <a:solidFill>
            <a:srgbClr val="FF00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AU" sz="1400" b="1" dirty="0">
                <a:solidFill>
                  <a:schemeClr val="bg1"/>
                </a:solidFill>
              </a:rPr>
              <a:t>Make Shirt</a:t>
            </a:r>
          </a:p>
        </p:txBody>
      </p:sp>
      <p:sp>
        <p:nvSpPr>
          <p:cNvPr id="105" name="Oval 104">
            <a:extLst>
              <a:ext uri="{FF2B5EF4-FFF2-40B4-BE49-F238E27FC236}">
                <a16:creationId xmlns:a16="http://schemas.microsoft.com/office/drawing/2014/main" id="{3EBDF4C3-1675-4316-B53C-285EA4233283}"/>
              </a:ext>
            </a:extLst>
          </p:cNvPr>
          <p:cNvSpPr/>
          <p:nvPr/>
        </p:nvSpPr>
        <p:spPr>
          <a:xfrm>
            <a:off x="7438023" y="4063375"/>
            <a:ext cx="858851" cy="851973"/>
          </a:xfrm>
          <a:prstGeom prst="ellipse">
            <a:avLst/>
          </a:prstGeom>
          <a:solidFill>
            <a:srgbClr val="FF0000"/>
          </a:solidFill>
        </p:spPr>
        <p:style>
          <a:lnRef idx="2">
            <a:schemeClr val="accent4">
              <a:shade val="50000"/>
            </a:schemeClr>
          </a:lnRef>
          <a:fillRef idx="1">
            <a:schemeClr val="accent4"/>
          </a:fillRef>
          <a:effectRef idx="0">
            <a:schemeClr val="accent4"/>
          </a:effectRef>
          <a:fontRef idx="minor">
            <a:schemeClr val="lt1"/>
          </a:fontRef>
        </p:style>
        <p:txBody>
          <a:bodyPr tIns="0" rIns="0" bIns="0" rtlCol="0" anchor="ctr"/>
          <a:lstStyle/>
          <a:p>
            <a:pPr algn="ctr"/>
            <a:r>
              <a:rPr lang="en-AU" sz="1400" dirty="0">
                <a:solidFill>
                  <a:schemeClr val="bg1"/>
                </a:solidFill>
              </a:rPr>
              <a:t>Agree Final Design</a:t>
            </a:r>
          </a:p>
        </p:txBody>
      </p:sp>
      <p:cxnSp>
        <p:nvCxnSpPr>
          <p:cNvPr id="106" name="Connector: Elbow 105">
            <a:extLst>
              <a:ext uri="{FF2B5EF4-FFF2-40B4-BE49-F238E27FC236}">
                <a16:creationId xmlns:a16="http://schemas.microsoft.com/office/drawing/2014/main" id="{2E0641B5-8ACB-4378-935D-56C2877B26FC}"/>
              </a:ext>
            </a:extLst>
          </p:cNvPr>
          <p:cNvCxnSpPr>
            <a:cxnSpLocks/>
            <a:stCxn id="46" idx="3"/>
            <a:endCxn id="105" idx="2"/>
          </p:cNvCxnSpPr>
          <p:nvPr/>
        </p:nvCxnSpPr>
        <p:spPr>
          <a:xfrm>
            <a:off x="6513360" y="4483277"/>
            <a:ext cx="924663" cy="6085"/>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9" name="Connector: Elbow 108">
            <a:extLst>
              <a:ext uri="{FF2B5EF4-FFF2-40B4-BE49-F238E27FC236}">
                <a16:creationId xmlns:a16="http://schemas.microsoft.com/office/drawing/2014/main" id="{6C2E39DD-27CA-4C5C-82DB-C9AEC8147BFF}"/>
              </a:ext>
            </a:extLst>
          </p:cNvPr>
          <p:cNvCxnSpPr>
            <a:cxnSpLocks/>
            <a:stCxn id="105" idx="4"/>
            <a:endCxn id="65" idx="1"/>
          </p:cNvCxnSpPr>
          <p:nvPr/>
        </p:nvCxnSpPr>
        <p:spPr>
          <a:xfrm rot="5400000">
            <a:off x="7352163" y="5321104"/>
            <a:ext cx="921042" cy="109531"/>
          </a:xfrm>
          <a:prstGeom prst="bentConnector4">
            <a:avLst>
              <a:gd name="adj1" fmla="val 36059"/>
              <a:gd name="adj2" fmla="val 308708"/>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3" name="Connector: Elbow 112">
            <a:extLst>
              <a:ext uri="{FF2B5EF4-FFF2-40B4-BE49-F238E27FC236}">
                <a16:creationId xmlns:a16="http://schemas.microsoft.com/office/drawing/2014/main" id="{21F90174-6FBF-4B07-9697-D8B496A4A113}"/>
              </a:ext>
            </a:extLst>
          </p:cNvPr>
          <p:cNvCxnSpPr>
            <a:cxnSpLocks/>
            <a:stCxn id="65" idx="3"/>
            <a:endCxn id="66" idx="1"/>
          </p:cNvCxnSpPr>
          <p:nvPr/>
        </p:nvCxnSpPr>
        <p:spPr>
          <a:xfrm>
            <a:off x="8728465" y="5836390"/>
            <a:ext cx="519293" cy="12700"/>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7" name="Connector: Elbow 116">
            <a:extLst>
              <a:ext uri="{FF2B5EF4-FFF2-40B4-BE49-F238E27FC236}">
                <a16:creationId xmlns:a16="http://schemas.microsoft.com/office/drawing/2014/main" id="{1F9BB5A6-A71E-4313-AE95-9646C4ACE046}"/>
              </a:ext>
            </a:extLst>
          </p:cNvPr>
          <p:cNvCxnSpPr>
            <a:cxnSpLocks/>
            <a:stCxn id="66" idx="3"/>
            <a:endCxn id="101" idx="2"/>
          </p:cNvCxnSpPr>
          <p:nvPr/>
        </p:nvCxnSpPr>
        <p:spPr>
          <a:xfrm>
            <a:off x="10218305" y="5836390"/>
            <a:ext cx="519293" cy="444234"/>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1" name="Connector: Elbow 120">
            <a:extLst>
              <a:ext uri="{FF2B5EF4-FFF2-40B4-BE49-F238E27FC236}">
                <a16:creationId xmlns:a16="http://schemas.microsoft.com/office/drawing/2014/main" id="{F4BFA592-C987-4407-B79D-A1AA677E2D7F}"/>
              </a:ext>
            </a:extLst>
          </p:cNvPr>
          <p:cNvCxnSpPr>
            <a:cxnSpLocks/>
            <a:stCxn id="63" idx="3"/>
            <a:endCxn id="101" idx="2"/>
          </p:cNvCxnSpPr>
          <p:nvPr/>
        </p:nvCxnSpPr>
        <p:spPr>
          <a:xfrm flipV="1">
            <a:off x="10222780" y="6280624"/>
            <a:ext cx="514818" cy="238587"/>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4" name="Connector: Elbow 123">
            <a:extLst>
              <a:ext uri="{FF2B5EF4-FFF2-40B4-BE49-F238E27FC236}">
                <a16:creationId xmlns:a16="http://schemas.microsoft.com/office/drawing/2014/main" id="{07C13753-80A1-4D8A-BE39-7AF89A3B1C8F}"/>
              </a:ext>
            </a:extLst>
          </p:cNvPr>
          <p:cNvCxnSpPr>
            <a:cxnSpLocks/>
            <a:stCxn id="41" idx="3"/>
            <a:endCxn id="105" idx="0"/>
          </p:cNvCxnSpPr>
          <p:nvPr/>
        </p:nvCxnSpPr>
        <p:spPr>
          <a:xfrm>
            <a:off x="7330099" y="3170132"/>
            <a:ext cx="537350" cy="893243"/>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7" name="Connector: Elbow 126">
            <a:extLst>
              <a:ext uri="{FF2B5EF4-FFF2-40B4-BE49-F238E27FC236}">
                <a16:creationId xmlns:a16="http://schemas.microsoft.com/office/drawing/2014/main" id="{1F47E6D8-9668-412C-8274-9C31F801E030}"/>
              </a:ext>
            </a:extLst>
          </p:cNvPr>
          <p:cNvCxnSpPr>
            <a:cxnSpLocks/>
            <a:stCxn id="41" idx="2"/>
            <a:endCxn id="64" idx="0"/>
          </p:cNvCxnSpPr>
          <p:nvPr/>
        </p:nvCxnSpPr>
        <p:spPr>
          <a:xfrm rot="5400000">
            <a:off x="5637143" y="4384608"/>
            <a:ext cx="2165360" cy="250007"/>
          </a:xfrm>
          <a:prstGeom prst="bentConnector3">
            <a:avLst>
              <a:gd name="adj1" fmla="val 74313"/>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1" name="Connector: Elbow 130">
            <a:extLst>
              <a:ext uri="{FF2B5EF4-FFF2-40B4-BE49-F238E27FC236}">
                <a16:creationId xmlns:a16="http://schemas.microsoft.com/office/drawing/2014/main" id="{C6294B0D-0C04-4A33-9E5E-BC20B1D0DC94}"/>
              </a:ext>
            </a:extLst>
          </p:cNvPr>
          <p:cNvCxnSpPr>
            <a:cxnSpLocks/>
            <a:stCxn id="64" idx="3"/>
            <a:endCxn id="46" idx="2"/>
          </p:cNvCxnSpPr>
          <p:nvPr/>
        </p:nvCxnSpPr>
        <p:spPr>
          <a:xfrm flipH="1" flipV="1">
            <a:off x="6028087" y="4740076"/>
            <a:ext cx="1052005" cy="1109014"/>
          </a:xfrm>
          <a:prstGeom prst="bentConnector4">
            <a:avLst>
              <a:gd name="adj1" fmla="val -21730"/>
              <a:gd name="adj2" fmla="val 61578"/>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7" name="Connector: Elbow 136">
            <a:extLst>
              <a:ext uri="{FF2B5EF4-FFF2-40B4-BE49-F238E27FC236}">
                <a16:creationId xmlns:a16="http://schemas.microsoft.com/office/drawing/2014/main" id="{FA882C72-B064-4FCA-9CB8-C426562485FA}"/>
              </a:ext>
            </a:extLst>
          </p:cNvPr>
          <p:cNvCxnSpPr>
            <a:cxnSpLocks/>
            <a:stCxn id="43" idx="3"/>
            <a:endCxn id="50" idx="1"/>
          </p:cNvCxnSpPr>
          <p:nvPr/>
        </p:nvCxnSpPr>
        <p:spPr>
          <a:xfrm>
            <a:off x="9053643" y="3163782"/>
            <a:ext cx="507002" cy="12700"/>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0" name="Rectangle: Rounded Corners 139">
            <a:extLst>
              <a:ext uri="{FF2B5EF4-FFF2-40B4-BE49-F238E27FC236}">
                <a16:creationId xmlns:a16="http://schemas.microsoft.com/office/drawing/2014/main" id="{CD593399-0EC9-43D4-A845-EA7C6EEAE854}"/>
              </a:ext>
            </a:extLst>
          </p:cNvPr>
          <p:cNvSpPr/>
          <p:nvPr/>
        </p:nvSpPr>
        <p:spPr>
          <a:xfrm>
            <a:off x="10460168" y="2231958"/>
            <a:ext cx="970547" cy="51359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lIns="7200" tIns="7200" rIns="7200" bIns="7200" rtlCol="0" anchor="ctr"/>
          <a:lstStyle/>
          <a:p>
            <a:r>
              <a:rPr lang="en-AU" sz="1100" dirty="0">
                <a:solidFill>
                  <a:schemeClr val="tx1"/>
                </a:solidFill>
              </a:rPr>
              <a:t>Store in Library</a:t>
            </a:r>
          </a:p>
        </p:txBody>
      </p:sp>
      <p:sp>
        <p:nvSpPr>
          <p:cNvPr id="141" name="Rectangle: Rounded Corners 140">
            <a:extLst>
              <a:ext uri="{FF2B5EF4-FFF2-40B4-BE49-F238E27FC236}">
                <a16:creationId xmlns:a16="http://schemas.microsoft.com/office/drawing/2014/main" id="{9BA97F2A-B3E4-4B9A-A045-1E836FF12BAC}"/>
              </a:ext>
            </a:extLst>
          </p:cNvPr>
          <p:cNvSpPr/>
          <p:nvPr/>
        </p:nvSpPr>
        <p:spPr>
          <a:xfrm>
            <a:off x="3470031" y="1576638"/>
            <a:ext cx="970547" cy="51359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lIns="7200" tIns="7200" rIns="7200" bIns="7200" rtlCol="0" anchor="ctr"/>
          <a:lstStyle/>
          <a:p>
            <a:r>
              <a:rPr lang="en-AU" sz="1100" dirty="0">
                <a:solidFill>
                  <a:schemeClr val="tx1"/>
                </a:solidFill>
              </a:rPr>
              <a:t>Store in Collection</a:t>
            </a:r>
          </a:p>
        </p:txBody>
      </p:sp>
      <p:cxnSp>
        <p:nvCxnSpPr>
          <p:cNvPr id="142" name="Connector: Elbow 141">
            <a:extLst>
              <a:ext uri="{FF2B5EF4-FFF2-40B4-BE49-F238E27FC236}">
                <a16:creationId xmlns:a16="http://schemas.microsoft.com/office/drawing/2014/main" id="{8C85B149-A80A-458D-BED6-01B33860348A}"/>
              </a:ext>
            </a:extLst>
          </p:cNvPr>
          <p:cNvCxnSpPr>
            <a:cxnSpLocks/>
            <a:stCxn id="50" idx="3"/>
            <a:endCxn id="140" idx="2"/>
          </p:cNvCxnSpPr>
          <p:nvPr/>
        </p:nvCxnSpPr>
        <p:spPr>
          <a:xfrm flipV="1">
            <a:off x="10531192" y="2745556"/>
            <a:ext cx="414250" cy="418226"/>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7" name="Connector: Elbow 156">
            <a:extLst>
              <a:ext uri="{FF2B5EF4-FFF2-40B4-BE49-F238E27FC236}">
                <a16:creationId xmlns:a16="http://schemas.microsoft.com/office/drawing/2014/main" id="{82DE913E-7CFD-42B7-9898-F4F3E718D228}"/>
              </a:ext>
            </a:extLst>
          </p:cNvPr>
          <p:cNvCxnSpPr>
            <a:cxnSpLocks/>
            <a:stCxn id="49" idx="3"/>
            <a:endCxn id="50" idx="1"/>
          </p:cNvCxnSpPr>
          <p:nvPr/>
        </p:nvCxnSpPr>
        <p:spPr>
          <a:xfrm flipH="1" flipV="1">
            <a:off x="9560645" y="3163782"/>
            <a:ext cx="127342" cy="2007164"/>
          </a:xfrm>
          <a:prstGeom prst="bentConnector5">
            <a:avLst>
              <a:gd name="adj1" fmla="val -179517"/>
              <a:gd name="adj2" fmla="val 50000"/>
              <a:gd name="adj3" fmla="val 279517"/>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1" name="Connector: Elbow 80">
            <a:extLst>
              <a:ext uri="{FF2B5EF4-FFF2-40B4-BE49-F238E27FC236}">
                <a16:creationId xmlns:a16="http://schemas.microsoft.com/office/drawing/2014/main" id="{85C72F24-4448-482E-87F9-C42756DC4A67}"/>
              </a:ext>
            </a:extLst>
          </p:cNvPr>
          <p:cNvCxnSpPr>
            <a:cxnSpLocks/>
            <a:stCxn id="37" idx="3"/>
            <a:endCxn id="141" idx="1"/>
          </p:cNvCxnSpPr>
          <p:nvPr/>
        </p:nvCxnSpPr>
        <p:spPr>
          <a:xfrm>
            <a:off x="3038543" y="1829186"/>
            <a:ext cx="431488" cy="4251"/>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2" name="Oval 91">
            <a:extLst>
              <a:ext uri="{FF2B5EF4-FFF2-40B4-BE49-F238E27FC236}">
                <a16:creationId xmlns:a16="http://schemas.microsoft.com/office/drawing/2014/main" id="{43A875A3-443C-4319-BA6E-6D2A27ED52DC}"/>
              </a:ext>
            </a:extLst>
          </p:cNvPr>
          <p:cNvSpPr/>
          <p:nvPr/>
        </p:nvSpPr>
        <p:spPr>
          <a:xfrm>
            <a:off x="2391738" y="2892019"/>
            <a:ext cx="269195" cy="27176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AU" dirty="0"/>
              <a:t>1</a:t>
            </a:r>
          </a:p>
        </p:txBody>
      </p:sp>
      <p:sp>
        <p:nvSpPr>
          <p:cNvPr id="93" name="Oval 92">
            <a:extLst>
              <a:ext uri="{FF2B5EF4-FFF2-40B4-BE49-F238E27FC236}">
                <a16:creationId xmlns:a16="http://schemas.microsoft.com/office/drawing/2014/main" id="{34F932A5-C765-44A0-B588-9F4F3DAE3E17}"/>
              </a:ext>
            </a:extLst>
          </p:cNvPr>
          <p:cNvSpPr/>
          <p:nvPr/>
        </p:nvSpPr>
        <p:spPr>
          <a:xfrm>
            <a:off x="3606082" y="2415596"/>
            <a:ext cx="269195" cy="27176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AU" dirty="0"/>
              <a:t>2</a:t>
            </a:r>
          </a:p>
        </p:txBody>
      </p:sp>
      <p:cxnSp>
        <p:nvCxnSpPr>
          <p:cNvPr id="104" name="Connector: Elbow 103">
            <a:extLst>
              <a:ext uri="{FF2B5EF4-FFF2-40B4-BE49-F238E27FC236}">
                <a16:creationId xmlns:a16="http://schemas.microsoft.com/office/drawing/2014/main" id="{78945AFF-612E-46E8-A331-DA91A2769E3D}"/>
              </a:ext>
            </a:extLst>
          </p:cNvPr>
          <p:cNvCxnSpPr>
            <a:cxnSpLocks/>
            <a:stCxn id="141" idx="2"/>
            <a:endCxn id="38" idx="0"/>
          </p:cNvCxnSpPr>
          <p:nvPr/>
        </p:nvCxnSpPr>
        <p:spPr>
          <a:xfrm rot="5400000">
            <a:off x="3271941" y="1565456"/>
            <a:ext cx="158584" cy="1208144"/>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7" name="Connector: Elbow 106">
            <a:extLst>
              <a:ext uri="{FF2B5EF4-FFF2-40B4-BE49-F238E27FC236}">
                <a16:creationId xmlns:a16="http://schemas.microsoft.com/office/drawing/2014/main" id="{09001961-DD6E-4DB7-B2C1-6142A56A500A}"/>
              </a:ext>
            </a:extLst>
          </p:cNvPr>
          <p:cNvCxnSpPr>
            <a:cxnSpLocks/>
            <a:stCxn id="38" idx="3"/>
            <a:endCxn id="39" idx="1"/>
          </p:cNvCxnSpPr>
          <p:nvPr/>
        </p:nvCxnSpPr>
        <p:spPr>
          <a:xfrm>
            <a:off x="3232434" y="2505619"/>
            <a:ext cx="583043" cy="661285"/>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309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0"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par>
                                <p:cTn id="32" presetID="10" presetClass="entr" presetSubtype="0" fill="hold" nodeType="with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fade">
                                      <p:cBhvr>
                                        <p:cTn id="34" dur="500"/>
                                        <p:tgtEl>
                                          <p:spTgt spid="5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par>
                                <p:cTn id="40" presetID="10" presetClass="entr" presetSubtype="0"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fade">
                                      <p:cBhvr>
                                        <p:cTn id="50" dur="500"/>
                                        <p:tgtEl>
                                          <p:spTgt spid="37"/>
                                        </p:tgtEl>
                                      </p:cBhvr>
                                    </p:animEffect>
                                  </p:childTnLst>
                                </p:cTn>
                              </p:par>
                              <p:par>
                                <p:cTn id="51" presetID="10" presetClass="entr" presetSubtype="0" fill="hold" nodeType="with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500"/>
                                        <p:tgtEl>
                                          <p:spTgt spid="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fade">
                                      <p:cBhvr>
                                        <p:cTn id="56" dur="500"/>
                                        <p:tgtEl>
                                          <p:spTgt spid="3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fade">
                                      <p:cBhvr>
                                        <p:cTn id="61" dur="500"/>
                                        <p:tgtEl>
                                          <p:spTgt spid="42"/>
                                        </p:tgtEl>
                                      </p:cBhvr>
                                    </p:animEffect>
                                  </p:childTnLst>
                                </p:cTn>
                              </p:par>
                              <p:par>
                                <p:cTn id="62" presetID="10" presetClass="entr" presetSubtype="0" fill="hold" nodeType="withEffect">
                                  <p:stCondLst>
                                    <p:cond delay="0"/>
                                  </p:stCondLst>
                                  <p:childTnLst>
                                    <p:set>
                                      <p:cBhvr>
                                        <p:cTn id="63" dur="1" fill="hold">
                                          <p:stCondLst>
                                            <p:cond delay="0"/>
                                          </p:stCondLst>
                                        </p:cTn>
                                        <p:tgtEl>
                                          <p:spTgt spid="67"/>
                                        </p:tgtEl>
                                        <p:attrNameLst>
                                          <p:attrName>style.visibility</p:attrName>
                                        </p:attrNameLst>
                                      </p:cBhvr>
                                      <p:to>
                                        <p:strVal val="visible"/>
                                      </p:to>
                                    </p:set>
                                    <p:animEffect transition="in" filter="fade">
                                      <p:cBhvr>
                                        <p:cTn id="64" dur="500"/>
                                        <p:tgtEl>
                                          <p:spTgt spid="67"/>
                                        </p:tgtEl>
                                      </p:cBhvr>
                                    </p:animEffect>
                                  </p:childTnLst>
                                </p:cTn>
                              </p:par>
                              <p:par>
                                <p:cTn id="65" presetID="10" presetClass="entr" presetSubtype="0" fill="hold" nodeType="withEffect">
                                  <p:stCondLst>
                                    <p:cond delay="0"/>
                                  </p:stCondLst>
                                  <p:childTnLst>
                                    <p:set>
                                      <p:cBhvr>
                                        <p:cTn id="66" dur="1" fill="hold">
                                          <p:stCondLst>
                                            <p:cond delay="0"/>
                                          </p:stCondLst>
                                        </p:cTn>
                                        <p:tgtEl>
                                          <p:spTgt spid="52"/>
                                        </p:tgtEl>
                                        <p:attrNameLst>
                                          <p:attrName>style.visibility</p:attrName>
                                        </p:attrNameLst>
                                      </p:cBhvr>
                                      <p:to>
                                        <p:strVal val="visible"/>
                                      </p:to>
                                    </p:set>
                                    <p:animEffect transition="in" filter="fade">
                                      <p:cBhvr>
                                        <p:cTn id="67" dur="500"/>
                                        <p:tgtEl>
                                          <p:spTgt spid="52"/>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92"/>
                                        </p:tgtEl>
                                        <p:attrNameLst>
                                          <p:attrName>style.visibility</p:attrName>
                                        </p:attrNameLst>
                                      </p:cBhvr>
                                      <p:to>
                                        <p:strVal val="visible"/>
                                      </p:to>
                                    </p:set>
                                    <p:animEffect transition="in" filter="fade">
                                      <p:cBhvr>
                                        <p:cTn id="70" dur="500"/>
                                        <p:tgtEl>
                                          <p:spTgt spid="92"/>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44"/>
                                        </p:tgtEl>
                                        <p:attrNameLst>
                                          <p:attrName>style.visibility</p:attrName>
                                        </p:attrNameLst>
                                      </p:cBhvr>
                                      <p:to>
                                        <p:strVal val="visible"/>
                                      </p:to>
                                    </p:set>
                                    <p:animEffect transition="in" filter="fade">
                                      <p:cBhvr>
                                        <p:cTn id="73" dur="500"/>
                                        <p:tgtEl>
                                          <p:spTgt spid="44"/>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9"/>
                                        </p:tgtEl>
                                        <p:attrNameLst>
                                          <p:attrName>style.visibility</p:attrName>
                                        </p:attrNameLst>
                                      </p:cBhvr>
                                      <p:to>
                                        <p:strVal val="visible"/>
                                      </p:to>
                                    </p:set>
                                    <p:animEffect transition="in" filter="fade">
                                      <p:cBhvr>
                                        <p:cTn id="76" dur="500"/>
                                        <p:tgtEl>
                                          <p:spTgt spid="39"/>
                                        </p:tgtEl>
                                      </p:cBhvr>
                                    </p:animEffect>
                                  </p:childTnLst>
                                </p:cTn>
                              </p:par>
                              <p:par>
                                <p:cTn id="77" presetID="10" presetClass="entr" presetSubtype="0" fill="hold" nodeType="withEffect">
                                  <p:stCondLst>
                                    <p:cond delay="0"/>
                                  </p:stCondLst>
                                  <p:childTnLst>
                                    <p:set>
                                      <p:cBhvr>
                                        <p:cTn id="78" dur="1" fill="hold">
                                          <p:stCondLst>
                                            <p:cond delay="0"/>
                                          </p:stCondLst>
                                        </p:cTn>
                                        <p:tgtEl>
                                          <p:spTgt spid="81"/>
                                        </p:tgtEl>
                                        <p:attrNameLst>
                                          <p:attrName>style.visibility</p:attrName>
                                        </p:attrNameLst>
                                      </p:cBhvr>
                                      <p:to>
                                        <p:strVal val="visible"/>
                                      </p:to>
                                    </p:set>
                                    <p:animEffect transition="in" filter="fade">
                                      <p:cBhvr>
                                        <p:cTn id="79" dur="500"/>
                                        <p:tgtEl>
                                          <p:spTgt spid="81"/>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93"/>
                                        </p:tgtEl>
                                        <p:attrNameLst>
                                          <p:attrName>style.visibility</p:attrName>
                                        </p:attrNameLst>
                                      </p:cBhvr>
                                      <p:to>
                                        <p:strVal val="visible"/>
                                      </p:to>
                                    </p:set>
                                    <p:animEffect transition="in" filter="fade">
                                      <p:cBhvr>
                                        <p:cTn id="82" dur="500"/>
                                        <p:tgtEl>
                                          <p:spTgt spid="93"/>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41"/>
                                        </p:tgtEl>
                                        <p:attrNameLst>
                                          <p:attrName>style.visibility</p:attrName>
                                        </p:attrNameLst>
                                      </p:cBhvr>
                                      <p:to>
                                        <p:strVal val="visible"/>
                                      </p:to>
                                    </p:set>
                                    <p:animEffect transition="in" filter="fade">
                                      <p:cBhvr>
                                        <p:cTn id="85" dur="500"/>
                                        <p:tgtEl>
                                          <p:spTgt spid="41"/>
                                        </p:tgtEl>
                                      </p:cBhvr>
                                    </p:animEffect>
                                  </p:childTnLst>
                                </p:cTn>
                              </p:par>
                              <p:par>
                                <p:cTn id="86" presetID="10" presetClass="entr" presetSubtype="0" fill="hold" nodeType="withEffect">
                                  <p:stCondLst>
                                    <p:cond delay="0"/>
                                  </p:stCondLst>
                                  <p:childTnLst>
                                    <p:set>
                                      <p:cBhvr>
                                        <p:cTn id="87" dur="1" fill="hold">
                                          <p:stCondLst>
                                            <p:cond delay="0"/>
                                          </p:stCondLst>
                                        </p:cTn>
                                        <p:tgtEl>
                                          <p:spTgt spid="58"/>
                                        </p:tgtEl>
                                        <p:attrNameLst>
                                          <p:attrName>style.visibility</p:attrName>
                                        </p:attrNameLst>
                                      </p:cBhvr>
                                      <p:to>
                                        <p:strVal val="visible"/>
                                      </p:to>
                                    </p:set>
                                    <p:animEffect transition="in" filter="fade">
                                      <p:cBhvr>
                                        <p:cTn id="88" dur="500"/>
                                        <p:tgtEl>
                                          <p:spTgt spid="58"/>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40"/>
                                        </p:tgtEl>
                                        <p:attrNameLst>
                                          <p:attrName>style.visibility</p:attrName>
                                        </p:attrNameLst>
                                      </p:cBhvr>
                                      <p:to>
                                        <p:strVal val="visible"/>
                                      </p:to>
                                    </p:set>
                                    <p:animEffect transition="in" filter="fade">
                                      <p:cBhvr>
                                        <p:cTn id="91" dur="500"/>
                                        <p:tgtEl>
                                          <p:spTgt spid="40"/>
                                        </p:tgtEl>
                                      </p:cBhvr>
                                    </p:animEffect>
                                  </p:childTnLst>
                                </p:cTn>
                              </p:par>
                              <p:par>
                                <p:cTn id="92" presetID="10" presetClass="entr" presetSubtype="0" fill="hold" nodeType="withEffect">
                                  <p:stCondLst>
                                    <p:cond delay="0"/>
                                  </p:stCondLst>
                                  <p:childTnLst>
                                    <p:set>
                                      <p:cBhvr>
                                        <p:cTn id="93" dur="1" fill="hold">
                                          <p:stCondLst>
                                            <p:cond delay="0"/>
                                          </p:stCondLst>
                                        </p:cTn>
                                        <p:tgtEl>
                                          <p:spTgt spid="55"/>
                                        </p:tgtEl>
                                        <p:attrNameLst>
                                          <p:attrName>style.visibility</p:attrName>
                                        </p:attrNameLst>
                                      </p:cBhvr>
                                      <p:to>
                                        <p:strVal val="visible"/>
                                      </p:to>
                                    </p:set>
                                    <p:animEffect transition="in" filter="fade">
                                      <p:cBhvr>
                                        <p:cTn id="94" dur="500"/>
                                        <p:tgtEl>
                                          <p:spTgt spid="55"/>
                                        </p:tgtEl>
                                      </p:cBhvr>
                                    </p:animEffect>
                                  </p:childTnLst>
                                </p:cTn>
                              </p:par>
                              <p:par>
                                <p:cTn id="95" presetID="10" presetClass="entr" presetSubtype="0" fill="hold" nodeType="withEffect">
                                  <p:stCondLst>
                                    <p:cond delay="0"/>
                                  </p:stCondLst>
                                  <p:childTnLst>
                                    <p:set>
                                      <p:cBhvr>
                                        <p:cTn id="96" dur="1" fill="hold">
                                          <p:stCondLst>
                                            <p:cond delay="0"/>
                                          </p:stCondLst>
                                        </p:cTn>
                                        <p:tgtEl>
                                          <p:spTgt spid="70"/>
                                        </p:tgtEl>
                                        <p:attrNameLst>
                                          <p:attrName>style.visibility</p:attrName>
                                        </p:attrNameLst>
                                      </p:cBhvr>
                                      <p:to>
                                        <p:strVal val="visible"/>
                                      </p:to>
                                    </p:set>
                                    <p:animEffect transition="in" filter="fade">
                                      <p:cBhvr>
                                        <p:cTn id="97" dur="500"/>
                                        <p:tgtEl>
                                          <p:spTgt spid="70"/>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45"/>
                                        </p:tgtEl>
                                        <p:attrNameLst>
                                          <p:attrName>style.visibility</p:attrName>
                                        </p:attrNameLst>
                                      </p:cBhvr>
                                      <p:to>
                                        <p:strVal val="visible"/>
                                      </p:to>
                                    </p:set>
                                    <p:animEffect transition="in" filter="fade">
                                      <p:cBhvr>
                                        <p:cTn id="100" dur="500"/>
                                        <p:tgtEl>
                                          <p:spTgt spid="45"/>
                                        </p:tgtEl>
                                      </p:cBhvr>
                                    </p:animEffect>
                                  </p:childTnLst>
                                </p:cTn>
                              </p:par>
                              <p:par>
                                <p:cTn id="101" presetID="10" presetClass="entr" presetSubtype="0" fill="hold" nodeType="withEffect">
                                  <p:stCondLst>
                                    <p:cond delay="0"/>
                                  </p:stCondLst>
                                  <p:childTnLst>
                                    <p:set>
                                      <p:cBhvr>
                                        <p:cTn id="102" dur="1" fill="hold">
                                          <p:stCondLst>
                                            <p:cond delay="0"/>
                                          </p:stCondLst>
                                        </p:cTn>
                                        <p:tgtEl>
                                          <p:spTgt spid="71"/>
                                        </p:tgtEl>
                                        <p:attrNameLst>
                                          <p:attrName>style.visibility</p:attrName>
                                        </p:attrNameLst>
                                      </p:cBhvr>
                                      <p:to>
                                        <p:strVal val="visible"/>
                                      </p:to>
                                    </p:set>
                                    <p:animEffect transition="in" filter="fade">
                                      <p:cBhvr>
                                        <p:cTn id="103" dur="500"/>
                                        <p:tgtEl>
                                          <p:spTgt spid="71"/>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46"/>
                                        </p:tgtEl>
                                        <p:attrNameLst>
                                          <p:attrName>style.visibility</p:attrName>
                                        </p:attrNameLst>
                                      </p:cBhvr>
                                      <p:to>
                                        <p:strVal val="visible"/>
                                      </p:to>
                                    </p:set>
                                    <p:animEffect transition="in" filter="fade">
                                      <p:cBhvr>
                                        <p:cTn id="106" dur="500"/>
                                        <p:tgtEl>
                                          <p:spTgt spid="46"/>
                                        </p:tgtEl>
                                      </p:cBhvr>
                                    </p:animEffect>
                                  </p:childTnLst>
                                </p:cTn>
                              </p:par>
                              <p:par>
                                <p:cTn id="107" presetID="10" presetClass="entr" presetSubtype="0" fill="hold" nodeType="withEffect">
                                  <p:stCondLst>
                                    <p:cond delay="0"/>
                                  </p:stCondLst>
                                  <p:childTnLst>
                                    <p:set>
                                      <p:cBhvr>
                                        <p:cTn id="108" dur="1" fill="hold">
                                          <p:stCondLst>
                                            <p:cond delay="0"/>
                                          </p:stCondLst>
                                        </p:cTn>
                                        <p:tgtEl>
                                          <p:spTgt spid="124"/>
                                        </p:tgtEl>
                                        <p:attrNameLst>
                                          <p:attrName>style.visibility</p:attrName>
                                        </p:attrNameLst>
                                      </p:cBhvr>
                                      <p:to>
                                        <p:strVal val="visible"/>
                                      </p:to>
                                    </p:set>
                                    <p:animEffect transition="in" filter="fade">
                                      <p:cBhvr>
                                        <p:cTn id="109" dur="500"/>
                                        <p:tgtEl>
                                          <p:spTgt spid="124"/>
                                        </p:tgtEl>
                                      </p:cBhvr>
                                    </p:animEffect>
                                  </p:childTnLst>
                                </p:cTn>
                              </p:par>
                              <p:par>
                                <p:cTn id="110" presetID="10" presetClass="entr" presetSubtype="0" fill="hold" nodeType="withEffect">
                                  <p:stCondLst>
                                    <p:cond delay="0"/>
                                  </p:stCondLst>
                                  <p:childTnLst>
                                    <p:set>
                                      <p:cBhvr>
                                        <p:cTn id="111" dur="1" fill="hold">
                                          <p:stCondLst>
                                            <p:cond delay="0"/>
                                          </p:stCondLst>
                                        </p:cTn>
                                        <p:tgtEl>
                                          <p:spTgt spid="106"/>
                                        </p:tgtEl>
                                        <p:attrNameLst>
                                          <p:attrName>style.visibility</p:attrName>
                                        </p:attrNameLst>
                                      </p:cBhvr>
                                      <p:to>
                                        <p:strVal val="visible"/>
                                      </p:to>
                                    </p:set>
                                    <p:animEffect transition="in" filter="fade">
                                      <p:cBhvr>
                                        <p:cTn id="112" dur="500"/>
                                        <p:tgtEl>
                                          <p:spTgt spid="106"/>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105"/>
                                        </p:tgtEl>
                                        <p:attrNameLst>
                                          <p:attrName>style.visibility</p:attrName>
                                        </p:attrNameLst>
                                      </p:cBhvr>
                                      <p:to>
                                        <p:strVal val="visible"/>
                                      </p:to>
                                    </p:set>
                                    <p:animEffect transition="in" filter="fade">
                                      <p:cBhvr>
                                        <p:cTn id="115" dur="500"/>
                                        <p:tgtEl>
                                          <p:spTgt spid="105"/>
                                        </p:tgtEl>
                                      </p:cBhvr>
                                    </p:animEffect>
                                  </p:childTnLst>
                                </p:cTn>
                              </p:par>
                              <p:par>
                                <p:cTn id="116" presetID="10" presetClass="entr" presetSubtype="0" fill="hold" nodeType="withEffect">
                                  <p:stCondLst>
                                    <p:cond delay="0"/>
                                  </p:stCondLst>
                                  <p:childTnLst>
                                    <p:set>
                                      <p:cBhvr>
                                        <p:cTn id="117" dur="1" fill="hold">
                                          <p:stCondLst>
                                            <p:cond delay="0"/>
                                          </p:stCondLst>
                                        </p:cTn>
                                        <p:tgtEl>
                                          <p:spTgt spid="104"/>
                                        </p:tgtEl>
                                        <p:attrNameLst>
                                          <p:attrName>style.visibility</p:attrName>
                                        </p:attrNameLst>
                                      </p:cBhvr>
                                      <p:to>
                                        <p:strVal val="visible"/>
                                      </p:to>
                                    </p:set>
                                    <p:animEffect transition="in" filter="fade">
                                      <p:cBhvr>
                                        <p:cTn id="118" dur="500"/>
                                        <p:tgtEl>
                                          <p:spTgt spid="104"/>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141"/>
                                        </p:tgtEl>
                                        <p:attrNameLst>
                                          <p:attrName>style.visibility</p:attrName>
                                        </p:attrNameLst>
                                      </p:cBhvr>
                                      <p:to>
                                        <p:strVal val="visible"/>
                                      </p:to>
                                    </p:set>
                                    <p:animEffect transition="in" filter="fade">
                                      <p:cBhvr>
                                        <p:cTn id="121" dur="500"/>
                                        <p:tgtEl>
                                          <p:spTgt spid="141"/>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43"/>
                                        </p:tgtEl>
                                        <p:attrNameLst>
                                          <p:attrName>style.visibility</p:attrName>
                                        </p:attrNameLst>
                                      </p:cBhvr>
                                      <p:to>
                                        <p:strVal val="visible"/>
                                      </p:to>
                                    </p:set>
                                    <p:animEffect transition="in" filter="fade">
                                      <p:cBhvr>
                                        <p:cTn id="124" dur="500"/>
                                        <p:tgtEl>
                                          <p:spTgt spid="43"/>
                                        </p:tgtEl>
                                      </p:cBhvr>
                                    </p:animEffect>
                                  </p:childTnLst>
                                </p:cTn>
                              </p:par>
                              <p:par>
                                <p:cTn id="125" presetID="10" presetClass="entr" presetSubtype="0" fill="hold" nodeType="withEffect">
                                  <p:stCondLst>
                                    <p:cond delay="0"/>
                                  </p:stCondLst>
                                  <p:childTnLst>
                                    <p:set>
                                      <p:cBhvr>
                                        <p:cTn id="126" dur="1" fill="hold">
                                          <p:stCondLst>
                                            <p:cond delay="0"/>
                                          </p:stCondLst>
                                        </p:cTn>
                                        <p:tgtEl>
                                          <p:spTgt spid="137"/>
                                        </p:tgtEl>
                                        <p:attrNameLst>
                                          <p:attrName>style.visibility</p:attrName>
                                        </p:attrNameLst>
                                      </p:cBhvr>
                                      <p:to>
                                        <p:strVal val="visible"/>
                                      </p:to>
                                    </p:set>
                                    <p:animEffect transition="in" filter="fade">
                                      <p:cBhvr>
                                        <p:cTn id="127" dur="500"/>
                                        <p:tgtEl>
                                          <p:spTgt spid="137"/>
                                        </p:tgtEl>
                                      </p:cBhvr>
                                    </p:animEffect>
                                  </p:childTnLst>
                                </p:cTn>
                              </p:par>
                              <p:par>
                                <p:cTn id="128" presetID="10" presetClass="entr" presetSubtype="0" fill="hold" nodeType="withEffect">
                                  <p:stCondLst>
                                    <p:cond delay="0"/>
                                  </p:stCondLst>
                                  <p:childTnLst>
                                    <p:set>
                                      <p:cBhvr>
                                        <p:cTn id="129" dur="1" fill="hold">
                                          <p:stCondLst>
                                            <p:cond delay="0"/>
                                          </p:stCondLst>
                                        </p:cTn>
                                        <p:tgtEl>
                                          <p:spTgt spid="74"/>
                                        </p:tgtEl>
                                        <p:attrNameLst>
                                          <p:attrName>style.visibility</p:attrName>
                                        </p:attrNameLst>
                                      </p:cBhvr>
                                      <p:to>
                                        <p:strVal val="visible"/>
                                      </p:to>
                                    </p:set>
                                    <p:animEffect transition="in" filter="fade">
                                      <p:cBhvr>
                                        <p:cTn id="130" dur="500"/>
                                        <p:tgtEl>
                                          <p:spTgt spid="74"/>
                                        </p:tgtEl>
                                      </p:cBhvr>
                                    </p:animEffect>
                                  </p:childTnLst>
                                </p:cTn>
                              </p:par>
                              <p:par>
                                <p:cTn id="131" presetID="10" presetClass="entr" presetSubtype="0" fill="hold" nodeType="withEffect">
                                  <p:stCondLst>
                                    <p:cond delay="0"/>
                                  </p:stCondLst>
                                  <p:childTnLst>
                                    <p:set>
                                      <p:cBhvr>
                                        <p:cTn id="132" dur="1" fill="hold">
                                          <p:stCondLst>
                                            <p:cond delay="0"/>
                                          </p:stCondLst>
                                        </p:cTn>
                                        <p:tgtEl>
                                          <p:spTgt spid="72"/>
                                        </p:tgtEl>
                                        <p:attrNameLst>
                                          <p:attrName>style.visibility</p:attrName>
                                        </p:attrNameLst>
                                      </p:cBhvr>
                                      <p:to>
                                        <p:strVal val="visible"/>
                                      </p:to>
                                    </p:set>
                                    <p:animEffect transition="in" filter="fade">
                                      <p:cBhvr>
                                        <p:cTn id="133" dur="500"/>
                                        <p:tgtEl>
                                          <p:spTgt spid="72"/>
                                        </p:tgtEl>
                                      </p:cBhvr>
                                    </p:animEffect>
                                  </p:childTnLst>
                                </p:cTn>
                              </p:par>
                              <p:par>
                                <p:cTn id="134" presetID="10" presetClass="entr" presetSubtype="0" fill="hold" nodeType="withEffect">
                                  <p:stCondLst>
                                    <p:cond delay="0"/>
                                  </p:stCondLst>
                                  <p:childTnLst>
                                    <p:set>
                                      <p:cBhvr>
                                        <p:cTn id="135" dur="1" fill="hold">
                                          <p:stCondLst>
                                            <p:cond delay="0"/>
                                          </p:stCondLst>
                                        </p:cTn>
                                        <p:tgtEl>
                                          <p:spTgt spid="77"/>
                                        </p:tgtEl>
                                        <p:attrNameLst>
                                          <p:attrName>style.visibility</p:attrName>
                                        </p:attrNameLst>
                                      </p:cBhvr>
                                      <p:to>
                                        <p:strVal val="visible"/>
                                      </p:to>
                                    </p:set>
                                    <p:animEffect transition="in" filter="fade">
                                      <p:cBhvr>
                                        <p:cTn id="136" dur="500"/>
                                        <p:tgtEl>
                                          <p:spTgt spid="77"/>
                                        </p:tgtEl>
                                      </p:cBhvr>
                                    </p:animEffect>
                                  </p:childTnLst>
                                </p:cTn>
                              </p:par>
                              <p:par>
                                <p:cTn id="137" presetID="10" presetClass="entr" presetSubtype="0" fill="hold" nodeType="withEffect">
                                  <p:stCondLst>
                                    <p:cond delay="0"/>
                                  </p:stCondLst>
                                  <p:childTnLst>
                                    <p:set>
                                      <p:cBhvr>
                                        <p:cTn id="138" dur="1" fill="hold">
                                          <p:stCondLst>
                                            <p:cond delay="0"/>
                                          </p:stCondLst>
                                        </p:cTn>
                                        <p:tgtEl>
                                          <p:spTgt spid="91"/>
                                        </p:tgtEl>
                                        <p:attrNameLst>
                                          <p:attrName>style.visibility</p:attrName>
                                        </p:attrNameLst>
                                      </p:cBhvr>
                                      <p:to>
                                        <p:strVal val="visible"/>
                                      </p:to>
                                    </p:set>
                                    <p:animEffect transition="in" filter="fade">
                                      <p:cBhvr>
                                        <p:cTn id="139" dur="500"/>
                                        <p:tgtEl>
                                          <p:spTgt spid="91"/>
                                        </p:tgtEl>
                                      </p:cBhvr>
                                    </p:animEffect>
                                  </p:childTnLst>
                                </p:cTn>
                              </p:par>
                              <p:par>
                                <p:cTn id="140" presetID="10" presetClass="entr" presetSubtype="0" fill="hold" nodeType="withEffect">
                                  <p:stCondLst>
                                    <p:cond delay="0"/>
                                  </p:stCondLst>
                                  <p:childTnLst>
                                    <p:set>
                                      <p:cBhvr>
                                        <p:cTn id="141" dur="1" fill="hold">
                                          <p:stCondLst>
                                            <p:cond delay="0"/>
                                          </p:stCondLst>
                                        </p:cTn>
                                        <p:tgtEl>
                                          <p:spTgt spid="107"/>
                                        </p:tgtEl>
                                        <p:attrNameLst>
                                          <p:attrName>style.visibility</p:attrName>
                                        </p:attrNameLst>
                                      </p:cBhvr>
                                      <p:to>
                                        <p:strVal val="visible"/>
                                      </p:to>
                                    </p:set>
                                    <p:animEffect transition="in" filter="fade">
                                      <p:cBhvr>
                                        <p:cTn id="142" dur="500"/>
                                        <p:tgtEl>
                                          <p:spTgt spid="107"/>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47"/>
                                        </p:tgtEl>
                                        <p:attrNameLst>
                                          <p:attrName>style.visibility</p:attrName>
                                        </p:attrNameLst>
                                      </p:cBhvr>
                                      <p:to>
                                        <p:strVal val="visible"/>
                                      </p:to>
                                    </p:set>
                                    <p:animEffect transition="in" filter="fade">
                                      <p:cBhvr>
                                        <p:cTn id="147" dur="500"/>
                                        <p:tgtEl>
                                          <p:spTgt spid="47"/>
                                        </p:tgtEl>
                                      </p:cBhvr>
                                    </p:animEffect>
                                  </p:childTnLst>
                                </p:cTn>
                              </p:par>
                              <p:par>
                                <p:cTn id="148" presetID="10" presetClass="entr" presetSubtype="0" fill="hold" nodeType="withEffect">
                                  <p:stCondLst>
                                    <p:cond delay="0"/>
                                  </p:stCondLst>
                                  <p:childTnLst>
                                    <p:set>
                                      <p:cBhvr>
                                        <p:cTn id="149" dur="1" fill="hold">
                                          <p:stCondLst>
                                            <p:cond delay="0"/>
                                          </p:stCondLst>
                                        </p:cTn>
                                        <p:tgtEl>
                                          <p:spTgt spid="87"/>
                                        </p:tgtEl>
                                        <p:attrNameLst>
                                          <p:attrName>style.visibility</p:attrName>
                                        </p:attrNameLst>
                                      </p:cBhvr>
                                      <p:to>
                                        <p:strVal val="visible"/>
                                      </p:to>
                                    </p:set>
                                    <p:animEffect transition="in" filter="fade">
                                      <p:cBhvr>
                                        <p:cTn id="150" dur="500"/>
                                        <p:tgtEl>
                                          <p:spTgt spid="87"/>
                                        </p:tgtEl>
                                      </p:cBhvr>
                                    </p:animEffect>
                                  </p:childTnLst>
                                </p:cTn>
                              </p:par>
                              <p:par>
                                <p:cTn id="151" presetID="10" presetClass="entr" presetSubtype="0" fill="hold" grpId="0" nodeType="withEffect">
                                  <p:stCondLst>
                                    <p:cond delay="0"/>
                                  </p:stCondLst>
                                  <p:childTnLst>
                                    <p:set>
                                      <p:cBhvr>
                                        <p:cTn id="152" dur="1" fill="hold">
                                          <p:stCondLst>
                                            <p:cond delay="0"/>
                                          </p:stCondLst>
                                        </p:cTn>
                                        <p:tgtEl>
                                          <p:spTgt spid="48"/>
                                        </p:tgtEl>
                                        <p:attrNameLst>
                                          <p:attrName>style.visibility</p:attrName>
                                        </p:attrNameLst>
                                      </p:cBhvr>
                                      <p:to>
                                        <p:strVal val="visible"/>
                                      </p:to>
                                    </p:set>
                                    <p:animEffect transition="in" filter="fade">
                                      <p:cBhvr>
                                        <p:cTn id="153" dur="500"/>
                                        <p:tgtEl>
                                          <p:spTgt spid="48"/>
                                        </p:tgtEl>
                                      </p:cBhvr>
                                    </p:animEffect>
                                  </p:childTnLst>
                                </p:cTn>
                              </p:par>
                              <p:par>
                                <p:cTn id="154" presetID="10" presetClass="entr" presetSubtype="0" fill="hold" nodeType="withEffect">
                                  <p:stCondLst>
                                    <p:cond delay="0"/>
                                  </p:stCondLst>
                                  <p:childTnLst>
                                    <p:set>
                                      <p:cBhvr>
                                        <p:cTn id="155" dur="1" fill="hold">
                                          <p:stCondLst>
                                            <p:cond delay="0"/>
                                          </p:stCondLst>
                                        </p:cTn>
                                        <p:tgtEl>
                                          <p:spTgt spid="83"/>
                                        </p:tgtEl>
                                        <p:attrNameLst>
                                          <p:attrName>style.visibility</p:attrName>
                                        </p:attrNameLst>
                                      </p:cBhvr>
                                      <p:to>
                                        <p:strVal val="visible"/>
                                      </p:to>
                                    </p:set>
                                    <p:animEffect transition="in" filter="fade">
                                      <p:cBhvr>
                                        <p:cTn id="156" dur="500"/>
                                        <p:tgtEl>
                                          <p:spTgt spid="83"/>
                                        </p:tgtEl>
                                      </p:cBhvr>
                                    </p:animEffect>
                                  </p:childTnLst>
                                </p:cTn>
                              </p:par>
                              <p:par>
                                <p:cTn id="157" presetID="10" presetClass="entr" presetSubtype="0" fill="hold" grpId="0" nodeType="withEffect">
                                  <p:stCondLst>
                                    <p:cond delay="0"/>
                                  </p:stCondLst>
                                  <p:childTnLst>
                                    <p:set>
                                      <p:cBhvr>
                                        <p:cTn id="158" dur="1" fill="hold">
                                          <p:stCondLst>
                                            <p:cond delay="0"/>
                                          </p:stCondLst>
                                        </p:cTn>
                                        <p:tgtEl>
                                          <p:spTgt spid="49"/>
                                        </p:tgtEl>
                                        <p:attrNameLst>
                                          <p:attrName>style.visibility</p:attrName>
                                        </p:attrNameLst>
                                      </p:cBhvr>
                                      <p:to>
                                        <p:strVal val="visible"/>
                                      </p:to>
                                    </p:set>
                                    <p:animEffect transition="in" filter="fade">
                                      <p:cBhvr>
                                        <p:cTn id="159" dur="500"/>
                                        <p:tgtEl>
                                          <p:spTgt spid="49"/>
                                        </p:tgtEl>
                                      </p:cBhvr>
                                    </p:animEffect>
                                  </p:childTnLst>
                                </p:cTn>
                              </p:par>
                              <p:par>
                                <p:cTn id="160" presetID="10" presetClass="entr" presetSubtype="0" fill="hold" nodeType="withEffect">
                                  <p:stCondLst>
                                    <p:cond delay="0"/>
                                  </p:stCondLst>
                                  <p:childTnLst>
                                    <p:set>
                                      <p:cBhvr>
                                        <p:cTn id="161" dur="1" fill="hold">
                                          <p:stCondLst>
                                            <p:cond delay="0"/>
                                          </p:stCondLst>
                                        </p:cTn>
                                        <p:tgtEl>
                                          <p:spTgt spid="157"/>
                                        </p:tgtEl>
                                        <p:attrNameLst>
                                          <p:attrName>style.visibility</p:attrName>
                                        </p:attrNameLst>
                                      </p:cBhvr>
                                      <p:to>
                                        <p:strVal val="visible"/>
                                      </p:to>
                                    </p:set>
                                    <p:animEffect transition="in" filter="fade">
                                      <p:cBhvr>
                                        <p:cTn id="162" dur="500"/>
                                        <p:tgtEl>
                                          <p:spTgt spid="157"/>
                                        </p:tgtEl>
                                      </p:cBhvr>
                                    </p:animEffect>
                                  </p:childTnLst>
                                </p:cTn>
                              </p:par>
                              <p:par>
                                <p:cTn id="163" presetID="10" presetClass="entr" presetSubtype="0" fill="hold" grpId="0" nodeType="withEffect">
                                  <p:stCondLst>
                                    <p:cond delay="0"/>
                                  </p:stCondLst>
                                  <p:childTnLst>
                                    <p:set>
                                      <p:cBhvr>
                                        <p:cTn id="164" dur="1" fill="hold">
                                          <p:stCondLst>
                                            <p:cond delay="0"/>
                                          </p:stCondLst>
                                        </p:cTn>
                                        <p:tgtEl>
                                          <p:spTgt spid="50"/>
                                        </p:tgtEl>
                                        <p:attrNameLst>
                                          <p:attrName>style.visibility</p:attrName>
                                        </p:attrNameLst>
                                      </p:cBhvr>
                                      <p:to>
                                        <p:strVal val="visible"/>
                                      </p:to>
                                    </p:set>
                                    <p:animEffect transition="in" filter="fade">
                                      <p:cBhvr>
                                        <p:cTn id="165" dur="500"/>
                                        <p:tgtEl>
                                          <p:spTgt spid="50"/>
                                        </p:tgtEl>
                                      </p:cBhvr>
                                    </p:animEffect>
                                  </p:childTnLst>
                                </p:cTn>
                              </p:par>
                              <p:par>
                                <p:cTn id="166" presetID="10" presetClass="entr" presetSubtype="0" fill="hold" nodeType="withEffect">
                                  <p:stCondLst>
                                    <p:cond delay="0"/>
                                  </p:stCondLst>
                                  <p:childTnLst>
                                    <p:set>
                                      <p:cBhvr>
                                        <p:cTn id="167" dur="1" fill="hold">
                                          <p:stCondLst>
                                            <p:cond delay="0"/>
                                          </p:stCondLst>
                                        </p:cTn>
                                        <p:tgtEl>
                                          <p:spTgt spid="80"/>
                                        </p:tgtEl>
                                        <p:attrNameLst>
                                          <p:attrName>style.visibility</p:attrName>
                                        </p:attrNameLst>
                                      </p:cBhvr>
                                      <p:to>
                                        <p:strVal val="visible"/>
                                      </p:to>
                                    </p:set>
                                    <p:animEffect transition="in" filter="fade">
                                      <p:cBhvr>
                                        <p:cTn id="168" dur="500"/>
                                        <p:tgtEl>
                                          <p:spTgt spid="80"/>
                                        </p:tgtEl>
                                      </p:cBhvr>
                                    </p:animEffect>
                                  </p:childTnLst>
                                </p:cTn>
                              </p:par>
                              <p:par>
                                <p:cTn id="169" presetID="10" presetClass="entr" presetSubtype="0" fill="hold" nodeType="withEffect">
                                  <p:stCondLst>
                                    <p:cond delay="0"/>
                                  </p:stCondLst>
                                  <p:childTnLst>
                                    <p:set>
                                      <p:cBhvr>
                                        <p:cTn id="170" dur="1" fill="hold">
                                          <p:stCondLst>
                                            <p:cond delay="0"/>
                                          </p:stCondLst>
                                        </p:cTn>
                                        <p:tgtEl>
                                          <p:spTgt spid="35"/>
                                        </p:tgtEl>
                                        <p:attrNameLst>
                                          <p:attrName>style.visibility</p:attrName>
                                        </p:attrNameLst>
                                      </p:cBhvr>
                                      <p:to>
                                        <p:strVal val="visible"/>
                                      </p:to>
                                    </p:set>
                                    <p:animEffect transition="in" filter="fade">
                                      <p:cBhvr>
                                        <p:cTn id="171" dur="500"/>
                                        <p:tgtEl>
                                          <p:spTgt spid="35"/>
                                        </p:tgtEl>
                                      </p:cBhvr>
                                    </p:animEffect>
                                  </p:childTnLst>
                                </p:cTn>
                              </p:par>
                              <p:par>
                                <p:cTn id="172" presetID="10" presetClass="entr" presetSubtype="0" fill="hold" nodeType="withEffect">
                                  <p:stCondLst>
                                    <p:cond delay="0"/>
                                  </p:stCondLst>
                                  <p:childTnLst>
                                    <p:set>
                                      <p:cBhvr>
                                        <p:cTn id="173" dur="1" fill="hold">
                                          <p:stCondLst>
                                            <p:cond delay="0"/>
                                          </p:stCondLst>
                                        </p:cTn>
                                        <p:tgtEl>
                                          <p:spTgt spid="142"/>
                                        </p:tgtEl>
                                        <p:attrNameLst>
                                          <p:attrName>style.visibility</p:attrName>
                                        </p:attrNameLst>
                                      </p:cBhvr>
                                      <p:to>
                                        <p:strVal val="visible"/>
                                      </p:to>
                                    </p:set>
                                    <p:animEffect transition="in" filter="fade">
                                      <p:cBhvr>
                                        <p:cTn id="174" dur="500"/>
                                        <p:tgtEl>
                                          <p:spTgt spid="142"/>
                                        </p:tgtEl>
                                      </p:cBhvr>
                                    </p:animEffect>
                                  </p:childTnLst>
                                </p:cTn>
                              </p:par>
                              <p:par>
                                <p:cTn id="175" presetID="10" presetClass="entr" presetSubtype="0" fill="hold" grpId="0" nodeType="withEffect">
                                  <p:stCondLst>
                                    <p:cond delay="0"/>
                                  </p:stCondLst>
                                  <p:childTnLst>
                                    <p:set>
                                      <p:cBhvr>
                                        <p:cTn id="176" dur="1" fill="hold">
                                          <p:stCondLst>
                                            <p:cond delay="0"/>
                                          </p:stCondLst>
                                        </p:cTn>
                                        <p:tgtEl>
                                          <p:spTgt spid="140"/>
                                        </p:tgtEl>
                                        <p:attrNameLst>
                                          <p:attrName>style.visibility</p:attrName>
                                        </p:attrNameLst>
                                      </p:cBhvr>
                                      <p:to>
                                        <p:strVal val="visible"/>
                                      </p:to>
                                    </p:set>
                                    <p:animEffect transition="in" filter="fade">
                                      <p:cBhvr>
                                        <p:cTn id="177" dur="500"/>
                                        <p:tgtEl>
                                          <p:spTgt spid="140"/>
                                        </p:tgtEl>
                                      </p:cBhvr>
                                    </p:animEffect>
                                  </p:childTnLst>
                                </p:cTn>
                              </p:par>
                            </p:childTnLst>
                          </p:cTn>
                        </p:par>
                      </p:childTnLst>
                    </p:cTn>
                  </p:par>
                  <p:par>
                    <p:cTn id="178" fill="hold">
                      <p:stCondLst>
                        <p:cond delay="indefinite"/>
                      </p:stCondLst>
                      <p:childTnLst>
                        <p:par>
                          <p:cTn id="179" fill="hold">
                            <p:stCondLst>
                              <p:cond delay="0"/>
                            </p:stCondLst>
                            <p:childTnLst>
                              <p:par>
                                <p:cTn id="180" presetID="10" presetClass="entr" presetSubtype="0" fill="hold" nodeType="clickEffect">
                                  <p:stCondLst>
                                    <p:cond delay="0"/>
                                  </p:stCondLst>
                                  <p:childTnLst>
                                    <p:set>
                                      <p:cBhvr>
                                        <p:cTn id="181" dur="1" fill="hold">
                                          <p:stCondLst>
                                            <p:cond delay="0"/>
                                          </p:stCondLst>
                                        </p:cTn>
                                        <p:tgtEl>
                                          <p:spTgt spid="127"/>
                                        </p:tgtEl>
                                        <p:attrNameLst>
                                          <p:attrName>style.visibility</p:attrName>
                                        </p:attrNameLst>
                                      </p:cBhvr>
                                      <p:to>
                                        <p:strVal val="visible"/>
                                      </p:to>
                                    </p:set>
                                    <p:animEffect transition="in" filter="fade">
                                      <p:cBhvr>
                                        <p:cTn id="182" dur="500"/>
                                        <p:tgtEl>
                                          <p:spTgt spid="127"/>
                                        </p:tgtEl>
                                      </p:cBhvr>
                                    </p:animEffect>
                                  </p:childTnLst>
                                </p:cTn>
                              </p:par>
                              <p:par>
                                <p:cTn id="183" presetID="10" presetClass="entr" presetSubtype="0" fill="hold" grpId="0" nodeType="withEffect">
                                  <p:stCondLst>
                                    <p:cond delay="0"/>
                                  </p:stCondLst>
                                  <p:childTnLst>
                                    <p:set>
                                      <p:cBhvr>
                                        <p:cTn id="184" dur="1" fill="hold">
                                          <p:stCondLst>
                                            <p:cond delay="0"/>
                                          </p:stCondLst>
                                        </p:cTn>
                                        <p:tgtEl>
                                          <p:spTgt spid="64"/>
                                        </p:tgtEl>
                                        <p:attrNameLst>
                                          <p:attrName>style.visibility</p:attrName>
                                        </p:attrNameLst>
                                      </p:cBhvr>
                                      <p:to>
                                        <p:strVal val="visible"/>
                                      </p:to>
                                    </p:set>
                                    <p:animEffect transition="in" filter="fade">
                                      <p:cBhvr>
                                        <p:cTn id="185" dur="500"/>
                                        <p:tgtEl>
                                          <p:spTgt spid="64"/>
                                        </p:tgtEl>
                                      </p:cBhvr>
                                    </p:animEffect>
                                  </p:childTnLst>
                                </p:cTn>
                              </p:par>
                              <p:par>
                                <p:cTn id="186" presetID="10" presetClass="entr" presetSubtype="0" fill="hold" nodeType="withEffect">
                                  <p:stCondLst>
                                    <p:cond delay="0"/>
                                  </p:stCondLst>
                                  <p:childTnLst>
                                    <p:set>
                                      <p:cBhvr>
                                        <p:cTn id="187" dur="1" fill="hold">
                                          <p:stCondLst>
                                            <p:cond delay="0"/>
                                          </p:stCondLst>
                                        </p:cTn>
                                        <p:tgtEl>
                                          <p:spTgt spid="131"/>
                                        </p:tgtEl>
                                        <p:attrNameLst>
                                          <p:attrName>style.visibility</p:attrName>
                                        </p:attrNameLst>
                                      </p:cBhvr>
                                      <p:to>
                                        <p:strVal val="visible"/>
                                      </p:to>
                                    </p:set>
                                    <p:animEffect transition="in" filter="fade">
                                      <p:cBhvr>
                                        <p:cTn id="188" dur="500"/>
                                        <p:tgtEl>
                                          <p:spTgt spid="131"/>
                                        </p:tgtEl>
                                      </p:cBhvr>
                                    </p:animEffect>
                                  </p:childTnLst>
                                </p:cTn>
                              </p:par>
                            </p:childTnLst>
                          </p:cTn>
                        </p:par>
                      </p:childTnLst>
                    </p:cTn>
                  </p:par>
                  <p:par>
                    <p:cTn id="189" fill="hold">
                      <p:stCondLst>
                        <p:cond delay="indefinite"/>
                      </p:stCondLst>
                      <p:childTnLst>
                        <p:par>
                          <p:cTn id="190" fill="hold">
                            <p:stCondLst>
                              <p:cond delay="0"/>
                            </p:stCondLst>
                            <p:childTnLst>
                              <p:par>
                                <p:cTn id="191" presetID="10" presetClass="entr" presetSubtype="0" fill="hold" nodeType="clickEffect">
                                  <p:stCondLst>
                                    <p:cond delay="0"/>
                                  </p:stCondLst>
                                  <p:childTnLst>
                                    <p:set>
                                      <p:cBhvr>
                                        <p:cTn id="192" dur="1" fill="hold">
                                          <p:stCondLst>
                                            <p:cond delay="0"/>
                                          </p:stCondLst>
                                        </p:cTn>
                                        <p:tgtEl>
                                          <p:spTgt spid="109"/>
                                        </p:tgtEl>
                                        <p:attrNameLst>
                                          <p:attrName>style.visibility</p:attrName>
                                        </p:attrNameLst>
                                      </p:cBhvr>
                                      <p:to>
                                        <p:strVal val="visible"/>
                                      </p:to>
                                    </p:set>
                                    <p:animEffect transition="in" filter="fade">
                                      <p:cBhvr>
                                        <p:cTn id="193" dur="500"/>
                                        <p:tgtEl>
                                          <p:spTgt spid="109"/>
                                        </p:tgtEl>
                                      </p:cBhvr>
                                    </p:animEffect>
                                  </p:childTnLst>
                                </p:cTn>
                              </p:par>
                              <p:par>
                                <p:cTn id="194" presetID="10" presetClass="entr" presetSubtype="0" fill="hold" grpId="0" nodeType="withEffect">
                                  <p:stCondLst>
                                    <p:cond delay="0"/>
                                  </p:stCondLst>
                                  <p:childTnLst>
                                    <p:set>
                                      <p:cBhvr>
                                        <p:cTn id="195" dur="1" fill="hold">
                                          <p:stCondLst>
                                            <p:cond delay="0"/>
                                          </p:stCondLst>
                                        </p:cTn>
                                        <p:tgtEl>
                                          <p:spTgt spid="65"/>
                                        </p:tgtEl>
                                        <p:attrNameLst>
                                          <p:attrName>style.visibility</p:attrName>
                                        </p:attrNameLst>
                                      </p:cBhvr>
                                      <p:to>
                                        <p:strVal val="visible"/>
                                      </p:to>
                                    </p:set>
                                    <p:animEffect transition="in" filter="fade">
                                      <p:cBhvr>
                                        <p:cTn id="196" dur="500"/>
                                        <p:tgtEl>
                                          <p:spTgt spid="65"/>
                                        </p:tgtEl>
                                      </p:cBhvr>
                                    </p:animEffect>
                                  </p:childTnLst>
                                </p:cTn>
                              </p:par>
                              <p:par>
                                <p:cTn id="197" presetID="10" presetClass="entr" presetSubtype="0" fill="hold" nodeType="withEffect">
                                  <p:stCondLst>
                                    <p:cond delay="0"/>
                                  </p:stCondLst>
                                  <p:childTnLst>
                                    <p:set>
                                      <p:cBhvr>
                                        <p:cTn id="198" dur="1" fill="hold">
                                          <p:stCondLst>
                                            <p:cond delay="0"/>
                                          </p:stCondLst>
                                        </p:cTn>
                                        <p:tgtEl>
                                          <p:spTgt spid="113"/>
                                        </p:tgtEl>
                                        <p:attrNameLst>
                                          <p:attrName>style.visibility</p:attrName>
                                        </p:attrNameLst>
                                      </p:cBhvr>
                                      <p:to>
                                        <p:strVal val="visible"/>
                                      </p:to>
                                    </p:set>
                                    <p:animEffect transition="in" filter="fade">
                                      <p:cBhvr>
                                        <p:cTn id="199" dur="500"/>
                                        <p:tgtEl>
                                          <p:spTgt spid="113"/>
                                        </p:tgtEl>
                                      </p:cBhvr>
                                    </p:animEffect>
                                  </p:childTnLst>
                                </p:cTn>
                              </p:par>
                              <p:par>
                                <p:cTn id="200" presetID="10" presetClass="entr" presetSubtype="0" fill="hold" grpId="0" nodeType="withEffect">
                                  <p:stCondLst>
                                    <p:cond delay="0"/>
                                  </p:stCondLst>
                                  <p:childTnLst>
                                    <p:set>
                                      <p:cBhvr>
                                        <p:cTn id="201" dur="1" fill="hold">
                                          <p:stCondLst>
                                            <p:cond delay="0"/>
                                          </p:stCondLst>
                                        </p:cTn>
                                        <p:tgtEl>
                                          <p:spTgt spid="66"/>
                                        </p:tgtEl>
                                        <p:attrNameLst>
                                          <p:attrName>style.visibility</p:attrName>
                                        </p:attrNameLst>
                                      </p:cBhvr>
                                      <p:to>
                                        <p:strVal val="visible"/>
                                      </p:to>
                                    </p:set>
                                    <p:animEffect transition="in" filter="fade">
                                      <p:cBhvr>
                                        <p:cTn id="202" dur="500"/>
                                        <p:tgtEl>
                                          <p:spTgt spid="66"/>
                                        </p:tgtEl>
                                      </p:cBhvr>
                                    </p:animEffect>
                                  </p:childTnLst>
                                </p:cTn>
                              </p:par>
                              <p:par>
                                <p:cTn id="203" presetID="10" presetClass="entr" presetSubtype="0" fill="hold" nodeType="withEffect">
                                  <p:stCondLst>
                                    <p:cond delay="0"/>
                                  </p:stCondLst>
                                  <p:childTnLst>
                                    <p:set>
                                      <p:cBhvr>
                                        <p:cTn id="204" dur="1" fill="hold">
                                          <p:stCondLst>
                                            <p:cond delay="0"/>
                                          </p:stCondLst>
                                        </p:cTn>
                                        <p:tgtEl>
                                          <p:spTgt spid="117"/>
                                        </p:tgtEl>
                                        <p:attrNameLst>
                                          <p:attrName>style.visibility</p:attrName>
                                        </p:attrNameLst>
                                      </p:cBhvr>
                                      <p:to>
                                        <p:strVal val="visible"/>
                                      </p:to>
                                    </p:set>
                                    <p:animEffect transition="in" filter="fade">
                                      <p:cBhvr>
                                        <p:cTn id="205" dur="500"/>
                                        <p:tgtEl>
                                          <p:spTgt spid="117"/>
                                        </p:tgtEl>
                                      </p:cBhvr>
                                    </p:animEffect>
                                  </p:childTnLst>
                                </p:cTn>
                              </p:par>
                              <p:par>
                                <p:cTn id="206" presetID="10" presetClass="entr" presetSubtype="0" fill="hold" grpId="0" nodeType="withEffect">
                                  <p:stCondLst>
                                    <p:cond delay="0"/>
                                  </p:stCondLst>
                                  <p:childTnLst>
                                    <p:set>
                                      <p:cBhvr>
                                        <p:cTn id="207" dur="1" fill="hold">
                                          <p:stCondLst>
                                            <p:cond delay="0"/>
                                          </p:stCondLst>
                                        </p:cTn>
                                        <p:tgtEl>
                                          <p:spTgt spid="101"/>
                                        </p:tgtEl>
                                        <p:attrNameLst>
                                          <p:attrName>style.visibility</p:attrName>
                                        </p:attrNameLst>
                                      </p:cBhvr>
                                      <p:to>
                                        <p:strVal val="visible"/>
                                      </p:to>
                                    </p:set>
                                    <p:animEffect transition="in" filter="fade">
                                      <p:cBhvr>
                                        <p:cTn id="208" dur="500"/>
                                        <p:tgtEl>
                                          <p:spTgt spid="101"/>
                                        </p:tgtEl>
                                      </p:cBhvr>
                                    </p:animEffect>
                                  </p:childTnLst>
                                </p:cTn>
                              </p:par>
                              <p:par>
                                <p:cTn id="209" presetID="10" presetClass="entr" presetSubtype="0" fill="hold" nodeType="withEffect">
                                  <p:stCondLst>
                                    <p:cond delay="0"/>
                                  </p:stCondLst>
                                  <p:childTnLst>
                                    <p:set>
                                      <p:cBhvr>
                                        <p:cTn id="210" dur="1" fill="hold">
                                          <p:stCondLst>
                                            <p:cond delay="0"/>
                                          </p:stCondLst>
                                        </p:cTn>
                                        <p:tgtEl>
                                          <p:spTgt spid="29"/>
                                        </p:tgtEl>
                                        <p:attrNameLst>
                                          <p:attrName>style.visibility</p:attrName>
                                        </p:attrNameLst>
                                      </p:cBhvr>
                                      <p:to>
                                        <p:strVal val="visible"/>
                                      </p:to>
                                    </p:set>
                                    <p:animEffect transition="in" filter="fade">
                                      <p:cBhvr>
                                        <p:cTn id="211" dur="500"/>
                                        <p:tgtEl>
                                          <p:spTgt spid="29"/>
                                        </p:tgtEl>
                                      </p:cBhvr>
                                    </p:animEffect>
                                  </p:childTnLst>
                                </p:cTn>
                              </p:par>
                            </p:childTnLst>
                          </p:cTn>
                        </p:par>
                      </p:childTnLst>
                    </p:cTn>
                  </p:par>
                  <p:par>
                    <p:cTn id="212" fill="hold">
                      <p:stCondLst>
                        <p:cond delay="indefinite"/>
                      </p:stCondLst>
                      <p:childTnLst>
                        <p:par>
                          <p:cTn id="213" fill="hold">
                            <p:stCondLst>
                              <p:cond delay="0"/>
                            </p:stCondLst>
                            <p:childTnLst>
                              <p:par>
                                <p:cTn id="214" presetID="10" presetClass="entr" presetSubtype="0" fill="hold" grpId="0" nodeType="clickEffect">
                                  <p:stCondLst>
                                    <p:cond delay="0"/>
                                  </p:stCondLst>
                                  <p:childTnLst>
                                    <p:set>
                                      <p:cBhvr>
                                        <p:cTn id="215" dur="1" fill="hold">
                                          <p:stCondLst>
                                            <p:cond delay="0"/>
                                          </p:stCondLst>
                                        </p:cTn>
                                        <p:tgtEl>
                                          <p:spTgt spid="61"/>
                                        </p:tgtEl>
                                        <p:attrNameLst>
                                          <p:attrName>style.visibility</p:attrName>
                                        </p:attrNameLst>
                                      </p:cBhvr>
                                      <p:to>
                                        <p:strVal val="visible"/>
                                      </p:to>
                                    </p:set>
                                    <p:animEffect transition="in" filter="fade">
                                      <p:cBhvr>
                                        <p:cTn id="216" dur="500"/>
                                        <p:tgtEl>
                                          <p:spTgt spid="61"/>
                                        </p:tgtEl>
                                      </p:cBhvr>
                                    </p:animEffect>
                                  </p:childTnLst>
                                </p:cTn>
                              </p:par>
                              <p:par>
                                <p:cTn id="217" presetID="10" presetClass="entr" presetSubtype="0" fill="hold" nodeType="withEffect">
                                  <p:stCondLst>
                                    <p:cond delay="0"/>
                                  </p:stCondLst>
                                  <p:childTnLst>
                                    <p:set>
                                      <p:cBhvr>
                                        <p:cTn id="218" dur="1" fill="hold">
                                          <p:stCondLst>
                                            <p:cond delay="0"/>
                                          </p:stCondLst>
                                        </p:cTn>
                                        <p:tgtEl>
                                          <p:spTgt spid="95"/>
                                        </p:tgtEl>
                                        <p:attrNameLst>
                                          <p:attrName>style.visibility</p:attrName>
                                        </p:attrNameLst>
                                      </p:cBhvr>
                                      <p:to>
                                        <p:strVal val="visible"/>
                                      </p:to>
                                    </p:set>
                                    <p:animEffect transition="in" filter="fade">
                                      <p:cBhvr>
                                        <p:cTn id="219" dur="500"/>
                                        <p:tgtEl>
                                          <p:spTgt spid="95"/>
                                        </p:tgtEl>
                                      </p:cBhvr>
                                    </p:animEffect>
                                  </p:childTnLst>
                                </p:cTn>
                              </p:par>
                              <p:par>
                                <p:cTn id="220" presetID="10" presetClass="entr" presetSubtype="0" fill="hold" grpId="0" nodeType="withEffect">
                                  <p:stCondLst>
                                    <p:cond delay="0"/>
                                  </p:stCondLst>
                                  <p:childTnLst>
                                    <p:set>
                                      <p:cBhvr>
                                        <p:cTn id="221" dur="1" fill="hold">
                                          <p:stCondLst>
                                            <p:cond delay="0"/>
                                          </p:stCondLst>
                                        </p:cTn>
                                        <p:tgtEl>
                                          <p:spTgt spid="62"/>
                                        </p:tgtEl>
                                        <p:attrNameLst>
                                          <p:attrName>style.visibility</p:attrName>
                                        </p:attrNameLst>
                                      </p:cBhvr>
                                      <p:to>
                                        <p:strVal val="visible"/>
                                      </p:to>
                                    </p:set>
                                    <p:animEffect transition="in" filter="fade">
                                      <p:cBhvr>
                                        <p:cTn id="222" dur="500"/>
                                        <p:tgtEl>
                                          <p:spTgt spid="62"/>
                                        </p:tgtEl>
                                      </p:cBhvr>
                                    </p:animEffect>
                                  </p:childTnLst>
                                </p:cTn>
                              </p:par>
                              <p:par>
                                <p:cTn id="223" presetID="10" presetClass="entr" presetSubtype="0" fill="hold" nodeType="withEffect">
                                  <p:stCondLst>
                                    <p:cond delay="0"/>
                                  </p:stCondLst>
                                  <p:childTnLst>
                                    <p:set>
                                      <p:cBhvr>
                                        <p:cTn id="224" dur="1" fill="hold">
                                          <p:stCondLst>
                                            <p:cond delay="0"/>
                                          </p:stCondLst>
                                        </p:cTn>
                                        <p:tgtEl>
                                          <p:spTgt spid="98"/>
                                        </p:tgtEl>
                                        <p:attrNameLst>
                                          <p:attrName>style.visibility</p:attrName>
                                        </p:attrNameLst>
                                      </p:cBhvr>
                                      <p:to>
                                        <p:strVal val="visible"/>
                                      </p:to>
                                    </p:set>
                                    <p:animEffect transition="in" filter="fade">
                                      <p:cBhvr>
                                        <p:cTn id="225" dur="500"/>
                                        <p:tgtEl>
                                          <p:spTgt spid="98"/>
                                        </p:tgtEl>
                                      </p:cBhvr>
                                    </p:animEffect>
                                  </p:childTnLst>
                                </p:cTn>
                              </p:par>
                              <p:par>
                                <p:cTn id="226" presetID="10" presetClass="entr" presetSubtype="0" fill="hold" grpId="0" nodeType="withEffect">
                                  <p:stCondLst>
                                    <p:cond delay="0"/>
                                  </p:stCondLst>
                                  <p:childTnLst>
                                    <p:set>
                                      <p:cBhvr>
                                        <p:cTn id="227" dur="1" fill="hold">
                                          <p:stCondLst>
                                            <p:cond delay="0"/>
                                          </p:stCondLst>
                                        </p:cTn>
                                        <p:tgtEl>
                                          <p:spTgt spid="63"/>
                                        </p:tgtEl>
                                        <p:attrNameLst>
                                          <p:attrName>style.visibility</p:attrName>
                                        </p:attrNameLst>
                                      </p:cBhvr>
                                      <p:to>
                                        <p:strVal val="visible"/>
                                      </p:to>
                                    </p:set>
                                    <p:animEffect transition="in" filter="fade">
                                      <p:cBhvr>
                                        <p:cTn id="228" dur="500"/>
                                        <p:tgtEl>
                                          <p:spTgt spid="63"/>
                                        </p:tgtEl>
                                      </p:cBhvr>
                                    </p:animEffect>
                                  </p:childTnLst>
                                </p:cTn>
                              </p:par>
                              <p:par>
                                <p:cTn id="229" presetID="10" presetClass="entr" presetSubtype="0" fill="hold" nodeType="withEffect">
                                  <p:stCondLst>
                                    <p:cond delay="0"/>
                                  </p:stCondLst>
                                  <p:childTnLst>
                                    <p:set>
                                      <p:cBhvr>
                                        <p:cTn id="230" dur="1" fill="hold">
                                          <p:stCondLst>
                                            <p:cond delay="0"/>
                                          </p:stCondLst>
                                        </p:cTn>
                                        <p:tgtEl>
                                          <p:spTgt spid="121"/>
                                        </p:tgtEl>
                                        <p:attrNameLst>
                                          <p:attrName>style.visibility</p:attrName>
                                        </p:attrNameLst>
                                      </p:cBhvr>
                                      <p:to>
                                        <p:strVal val="visible"/>
                                      </p:to>
                                    </p:set>
                                    <p:animEffect transition="in" filter="fade">
                                      <p:cBhvr>
                                        <p:cTn id="231" dur="5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61" grpId="0" animBg="1"/>
      <p:bldP spid="62" grpId="0" animBg="1"/>
      <p:bldP spid="63" grpId="0" animBg="1"/>
      <p:bldP spid="64" grpId="0" animBg="1"/>
      <p:bldP spid="65" grpId="0" animBg="1"/>
      <p:bldP spid="66" grpId="0" animBg="1"/>
      <p:bldP spid="101" grpId="0" animBg="1"/>
      <p:bldP spid="105" grpId="0" animBg="1"/>
      <p:bldP spid="140" grpId="0" animBg="1"/>
      <p:bldP spid="141" grpId="0" animBg="1"/>
      <p:bldP spid="92" grpId="0" animBg="1"/>
      <p:bldP spid="9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48CEA8D5-EB0B-4D24-A0BB-0BF0100DA6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4951" y="4521840"/>
            <a:ext cx="1124522" cy="1096409"/>
          </a:xfrm>
          <a:prstGeom prst="rect">
            <a:avLst/>
          </a:prstGeom>
        </p:spPr>
      </p:pic>
      <p:sp>
        <p:nvSpPr>
          <p:cNvPr id="3" name="Title 2">
            <a:extLst>
              <a:ext uri="{FF2B5EF4-FFF2-40B4-BE49-F238E27FC236}">
                <a16:creationId xmlns:a16="http://schemas.microsoft.com/office/drawing/2014/main" id="{E7E0FB2F-EBAB-4BA3-9983-0EBF766B89A0}"/>
              </a:ext>
            </a:extLst>
          </p:cNvPr>
          <p:cNvSpPr>
            <a:spLocks noGrp="1"/>
          </p:cNvSpPr>
          <p:nvPr>
            <p:ph type="title"/>
          </p:nvPr>
        </p:nvSpPr>
        <p:spPr/>
        <p:txBody>
          <a:bodyPr/>
          <a:lstStyle/>
          <a:p>
            <a:r>
              <a:rPr lang="en-AU" dirty="0"/>
              <a:t>Spark</a:t>
            </a:r>
          </a:p>
        </p:txBody>
      </p:sp>
      <p:sp>
        <p:nvSpPr>
          <p:cNvPr id="4" name="TextBox 3">
            <a:extLst>
              <a:ext uri="{FF2B5EF4-FFF2-40B4-BE49-F238E27FC236}">
                <a16:creationId xmlns:a16="http://schemas.microsoft.com/office/drawing/2014/main" id="{4D5D60B2-DA83-4128-819E-360731285322}"/>
              </a:ext>
            </a:extLst>
          </p:cNvPr>
          <p:cNvSpPr txBox="1"/>
          <p:nvPr/>
        </p:nvSpPr>
        <p:spPr>
          <a:xfrm>
            <a:off x="3897748" y="1036121"/>
            <a:ext cx="7042967" cy="646331"/>
          </a:xfrm>
          <a:prstGeom prst="rect">
            <a:avLst/>
          </a:prstGeom>
          <a:noFill/>
        </p:spPr>
        <p:txBody>
          <a:bodyPr wrap="square" rtlCol="0">
            <a:spAutoFit/>
          </a:bodyPr>
          <a:lstStyle/>
          <a:p>
            <a:pPr marL="285750" indent="-285750">
              <a:buFont typeface="Arial" panose="020B0604020202020204" pitchFamily="34" charset="0"/>
              <a:buChar char="•"/>
            </a:pPr>
            <a:r>
              <a:rPr lang="en-AU" dirty="0"/>
              <a:t>Document the “How to” in Spark</a:t>
            </a:r>
          </a:p>
          <a:p>
            <a:endParaRPr lang="en-AU" dirty="0"/>
          </a:p>
        </p:txBody>
      </p:sp>
      <p:sp>
        <p:nvSpPr>
          <p:cNvPr id="5" name="Rectangle: Rounded Corners 4">
            <a:extLst>
              <a:ext uri="{FF2B5EF4-FFF2-40B4-BE49-F238E27FC236}">
                <a16:creationId xmlns:a16="http://schemas.microsoft.com/office/drawing/2014/main" id="{6018984F-299E-43B8-8D4C-ACE0605577E9}"/>
              </a:ext>
            </a:extLst>
          </p:cNvPr>
          <p:cNvSpPr/>
          <p:nvPr/>
        </p:nvSpPr>
        <p:spPr>
          <a:xfrm>
            <a:off x="509133" y="1778430"/>
            <a:ext cx="3656036" cy="21843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I used PowerPoint and WordPress to document this story,  however Spark Page allows me to package this up as a web page experience, a PDF file or embedded into MS Teams for student and teacher consumption.</a:t>
            </a:r>
          </a:p>
        </p:txBody>
      </p:sp>
      <p:pic>
        <p:nvPicPr>
          <p:cNvPr id="6" name="Picture 5" descr="A picture containing colorful, dark, decorated&#10;&#10;Description automatically generated">
            <a:extLst>
              <a:ext uri="{FF2B5EF4-FFF2-40B4-BE49-F238E27FC236}">
                <a16:creationId xmlns:a16="http://schemas.microsoft.com/office/drawing/2014/main" id="{3518E75A-3394-4FCE-8533-5A57FA581D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0379" y="1844005"/>
            <a:ext cx="3699320" cy="2774490"/>
          </a:xfrm>
          <a:prstGeom prst="rect">
            <a:avLst/>
          </a:prstGeom>
        </p:spPr>
      </p:pic>
      <p:sp>
        <p:nvSpPr>
          <p:cNvPr id="7" name="Rectangle: Rounded Corners 6">
            <a:extLst>
              <a:ext uri="{FF2B5EF4-FFF2-40B4-BE49-F238E27FC236}">
                <a16:creationId xmlns:a16="http://schemas.microsoft.com/office/drawing/2014/main" id="{2B647B7F-7CD9-48B9-8F86-EE9DEA66CDBB}"/>
              </a:ext>
            </a:extLst>
          </p:cNvPr>
          <p:cNvSpPr/>
          <p:nvPr/>
        </p:nvSpPr>
        <p:spPr>
          <a:xfrm>
            <a:off x="6601673" y="5020296"/>
            <a:ext cx="3368026" cy="1603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I am yet to decide on my final print for the 2 metres of printed material I need, but at this stage it will probably be similar to what you see above.</a:t>
            </a:r>
          </a:p>
        </p:txBody>
      </p:sp>
    </p:spTree>
    <p:extLst>
      <p:ext uri="{BB962C8B-B14F-4D97-AF65-F5344CB8AC3E}">
        <p14:creationId xmlns:p14="http://schemas.microsoft.com/office/powerpoint/2010/main" val="39203047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text, clipart&#10;&#10;Description automatically generated">
            <a:extLst>
              <a:ext uri="{FF2B5EF4-FFF2-40B4-BE49-F238E27FC236}">
                <a16:creationId xmlns:a16="http://schemas.microsoft.com/office/drawing/2014/main" id="{5880E613-E0C6-4CD3-9AA4-302CFC8181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1695" y="181832"/>
            <a:ext cx="1650863" cy="725485"/>
          </a:xfrm>
          <a:prstGeom prst="rect">
            <a:avLst/>
          </a:prstGeom>
        </p:spPr>
      </p:pic>
      <p:pic>
        <p:nvPicPr>
          <p:cNvPr id="1028" name="Picture 4">
            <a:extLst>
              <a:ext uri="{FF2B5EF4-FFF2-40B4-BE49-F238E27FC236}">
                <a16:creationId xmlns:a16="http://schemas.microsoft.com/office/drawing/2014/main" id="{5DBCA616-B9F1-4C4D-B376-64DF0BD071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5507" y="2820302"/>
            <a:ext cx="5054600" cy="40376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85DCF7C9-6B5A-4004-9927-860F514A29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50680"/>
            <a:ext cx="4985657" cy="373924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AE64A3DE-A2F5-41A4-ABA1-FA7B9C3879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5540" y="4965727"/>
            <a:ext cx="2279894" cy="161646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B3A4A49C-2415-4F15-A432-4193312F68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36293" y="1089149"/>
            <a:ext cx="4055707" cy="304178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hlinkClick r:id="rId8"/>
            <a:extLst>
              <a:ext uri="{FF2B5EF4-FFF2-40B4-BE49-F238E27FC236}">
                <a16:creationId xmlns:a16="http://schemas.microsoft.com/office/drawing/2014/main" id="{CE4CC6A0-C5E4-42CD-8F6E-31555406A1A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31582" y="4514850"/>
            <a:ext cx="2750976" cy="206323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A picture containing colorful, dark, decorated&#10;&#10;Description automatically generated">
            <a:extLst>
              <a:ext uri="{FF2B5EF4-FFF2-40B4-BE49-F238E27FC236}">
                <a16:creationId xmlns:a16="http://schemas.microsoft.com/office/drawing/2014/main" id="{A82A73B9-C51C-4D3E-864C-C273BF343A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07150" y="0"/>
            <a:ext cx="3768400" cy="2826300"/>
          </a:xfrm>
          <a:prstGeom prst="rect">
            <a:avLst/>
          </a:prstGeom>
        </p:spPr>
      </p:pic>
    </p:spTree>
    <p:extLst>
      <p:ext uri="{BB962C8B-B14F-4D97-AF65-F5344CB8AC3E}">
        <p14:creationId xmlns:p14="http://schemas.microsoft.com/office/powerpoint/2010/main" val="1702126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A563063E-A606-4D84-A763-BBE1353615FB}"/>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5400"/>
              <a:t>My final design…</a:t>
            </a:r>
          </a:p>
        </p:txBody>
      </p:sp>
      <p:sp>
        <p:nvSpPr>
          <p:cNvPr id="28"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ree, outdoor, sky, water&#10;&#10;Description automatically generated">
            <a:extLst>
              <a:ext uri="{FF2B5EF4-FFF2-40B4-BE49-F238E27FC236}">
                <a16:creationId xmlns:a16="http://schemas.microsoft.com/office/drawing/2014/main" id="{38E6864E-B7DB-410E-A5A9-986AAB7951CA}"/>
              </a:ext>
            </a:extLst>
          </p:cNvPr>
          <p:cNvPicPr>
            <a:picLocks noChangeAspect="1"/>
          </p:cNvPicPr>
          <p:nvPr/>
        </p:nvPicPr>
        <p:blipFill rotWithShape="1">
          <a:blip r:embed="rId3">
            <a:extLst>
              <a:ext uri="{28A0092B-C50C-407E-A947-70E740481C1C}">
                <a14:useLocalDpi xmlns:a14="http://schemas.microsoft.com/office/drawing/2010/main" val="0"/>
              </a:ext>
            </a:extLst>
          </a:blip>
          <a:srcRect r="3405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21" name="Picture 20" descr="A picture containing text, clipart&#10;&#10;Description automatically generated">
            <a:extLst>
              <a:ext uri="{FF2B5EF4-FFF2-40B4-BE49-F238E27FC236}">
                <a16:creationId xmlns:a16="http://schemas.microsoft.com/office/drawing/2014/main" id="{5880E613-E0C6-4CD3-9AA4-302CFC8181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1695" y="181832"/>
            <a:ext cx="1650863" cy="725485"/>
          </a:xfrm>
          <a:prstGeom prst="rect">
            <a:avLst/>
          </a:prstGeom>
        </p:spPr>
      </p:pic>
    </p:spTree>
    <p:extLst>
      <p:ext uri="{BB962C8B-B14F-4D97-AF65-F5344CB8AC3E}">
        <p14:creationId xmlns:p14="http://schemas.microsoft.com/office/powerpoint/2010/main" val="37809657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fabric&#10;&#10;Description automatically generated">
            <a:extLst>
              <a:ext uri="{FF2B5EF4-FFF2-40B4-BE49-F238E27FC236}">
                <a16:creationId xmlns:a16="http://schemas.microsoft.com/office/drawing/2014/main" id="{286BAABD-5A23-4C67-A88F-01FFC5168859}"/>
              </a:ext>
            </a:extLst>
          </p:cNvPr>
          <p:cNvPicPr>
            <a:picLocks noChangeAspect="1"/>
          </p:cNvPicPr>
          <p:nvPr/>
        </p:nvPicPr>
        <p:blipFill rotWithShape="1">
          <a:blip r:embed="rId3">
            <a:extLst>
              <a:ext uri="{28A0092B-C50C-407E-A947-70E740481C1C}">
                <a14:useLocalDpi xmlns:a14="http://schemas.microsoft.com/office/drawing/2010/main" val="0"/>
              </a:ext>
            </a:extLst>
          </a:blip>
          <a:srcRect l="10876" r="13124" b="-1"/>
          <a:stretch/>
        </p:blipFill>
        <p:spPr>
          <a:xfrm>
            <a:off x="20" y="10"/>
            <a:ext cx="12191980" cy="6857990"/>
          </a:xfrm>
          <a:prstGeom prst="rect">
            <a:avLst/>
          </a:prstGeom>
        </p:spPr>
      </p:pic>
      <p:sp>
        <p:nvSpPr>
          <p:cNvPr id="15"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4CE0E72F-1EE1-4A7C-B00D-D66E9D7A6274}"/>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4000"/>
              <a:t>THE END…</a:t>
            </a:r>
            <a:br>
              <a:rPr lang="en-US" sz="4000"/>
            </a:br>
            <a:r>
              <a:rPr lang="en-US" sz="4000" dirty="0"/>
              <a:t>…or is it?</a:t>
            </a:r>
          </a:p>
        </p:txBody>
      </p:sp>
      <p:cxnSp>
        <p:nvCxnSpPr>
          <p:cNvPr id="16"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37774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E536C-E0E4-44E1-A101-15D5358CC0C6}"/>
              </a:ext>
            </a:extLst>
          </p:cNvPr>
          <p:cNvSpPr>
            <a:spLocks noGrp="1"/>
          </p:cNvSpPr>
          <p:nvPr>
            <p:ph type="title"/>
          </p:nvPr>
        </p:nvSpPr>
        <p:spPr/>
        <p:txBody>
          <a:bodyPr/>
          <a:lstStyle/>
          <a:p>
            <a:r>
              <a:rPr lang="en-AU" sz="4800" b="1" dirty="0"/>
              <a:t>Ideation</a:t>
            </a:r>
            <a:r>
              <a:rPr lang="en-AU" dirty="0"/>
              <a:t> </a:t>
            </a:r>
            <a:r>
              <a:rPr lang="en-AU" dirty="0">
                <a:latin typeface="+mn-lt"/>
              </a:rPr>
              <a:t>- </a:t>
            </a:r>
            <a:r>
              <a:rPr lang="en-AU" sz="4000" b="0" i="1" dirty="0">
                <a:solidFill>
                  <a:srgbClr val="111111"/>
                </a:solidFill>
                <a:effectLst/>
                <a:latin typeface="+mn-lt"/>
              </a:rPr>
              <a:t>the formation of ideas or concepts</a:t>
            </a:r>
            <a:r>
              <a:rPr lang="en-AU" b="0" i="0" dirty="0">
                <a:solidFill>
                  <a:srgbClr val="111111"/>
                </a:solidFill>
                <a:effectLst/>
                <a:latin typeface="+mn-lt"/>
              </a:rPr>
              <a:t>.</a:t>
            </a:r>
            <a:endParaRPr lang="en-AU" dirty="0">
              <a:latin typeface="+mn-lt"/>
            </a:endParaRPr>
          </a:p>
        </p:txBody>
      </p:sp>
      <p:sp>
        <p:nvSpPr>
          <p:cNvPr id="4" name="TextBox 3">
            <a:extLst>
              <a:ext uri="{FF2B5EF4-FFF2-40B4-BE49-F238E27FC236}">
                <a16:creationId xmlns:a16="http://schemas.microsoft.com/office/drawing/2014/main" id="{0A59F822-C9F6-48D6-BA29-0E848D3375D9}"/>
              </a:ext>
            </a:extLst>
          </p:cNvPr>
          <p:cNvSpPr txBox="1"/>
          <p:nvPr/>
        </p:nvSpPr>
        <p:spPr>
          <a:xfrm>
            <a:off x="579583" y="4208247"/>
            <a:ext cx="8379730" cy="646331"/>
          </a:xfrm>
          <a:prstGeom prst="rect">
            <a:avLst/>
          </a:prstGeom>
          <a:noFill/>
        </p:spPr>
        <p:txBody>
          <a:bodyPr wrap="none" rtlCol="0">
            <a:spAutoFit/>
          </a:bodyPr>
          <a:lstStyle/>
          <a:p>
            <a:r>
              <a:rPr lang="en-AU" dirty="0">
                <a:hlinkClick r:id="rId3"/>
              </a:rPr>
              <a:t>The Complete List of Ideation Techniques for Remote Teams (creately.com)</a:t>
            </a:r>
            <a:endParaRPr lang="en-AU" dirty="0"/>
          </a:p>
          <a:p>
            <a:r>
              <a:rPr lang="en-AU" dirty="0">
                <a:hlinkClick r:id="rId4"/>
              </a:rPr>
              <a:t>Design Thinking Process | Detailed Look at Design Thinking Steps &amp; Tools (creately.com)</a:t>
            </a:r>
            <a:endParaRPr lang="en-AU" dirty="0"/>
          </a:p>
        </p:txBody>
      </p:sp>
      <p:sp>
        <p:nvSpPr>
          <p:cNvPr id="5" name="TextBox 4">
            <a:extLst>
              <a:ext uri="{FF2B5EF4-FFF2-40B4-BE49-F238E27FC236}">
                <a16:creationId xmlns:a16="http://schemas.microsoft.com/office/drawing/2014/main" id="{FD9F4CC8-3497-4849-B688-5530CAA9F3CB}"/>
              </a:ext>
            </a:extLst>
          </p:cNvPr>
          <p:cNvSpPr txBox="1"/>
          <p:nvPr/>
        </p:nvSpPr>
        <p:spPr>
          <a:xfrm>
            <a:off x="768458" y="972096"/>
            <a:ext cx="10655084" cy="1754326"/>
          </a:xfrm>
          <a:prstGeom prst="rect">
            <a:avLst/>
          </a:prstGeom>
          <a:noFill/>
        </p:spPr>
        <p:txBody>
          <a:bodyPr wrap="square" rtlCol="0">
            <a:spAutoFit/>
          </a:bodyPr>
          <a:lstStyle/>
          <a:p>
            <a:r>
              <a:rPr lang="en-AU" dirty="0"/>
              <a:t>There should be a need, a passion… something to solve, improve or replace… a starting point.</a:t>
            </a:r>
          </a:p>
          <a:p>
            <a:endParaRPr lang="en-AU" dirty="0"/>
          </a:p>
          <a:p>
            <a:r>
              <a:rPr lang="en-AU" dirty="0"/>
              <a:t>This story is about my starting point, the desire for a chilli themed Hawaiian shirt. </a:t>
            </a:r>
          </a:p>
          <a:p>
            <a:r>
              <a:rPr lang="en-AU" dirty="0"/>
              <a:t>It sounds almost selfish to be focussing on this, but chillies and shirts have worldwide understanding without the need for explanation.</a:t>
            </a:r>
          </a:p>
          <a:p>
            <a:endParaRPr lang="en-AU" dirty="0"/>
          </a:p>
        </p:txBody>
      </p:sp>
      <p:sp>
        <p:nvSpPr>
          <p:cNvPr id="6" name="Rectangle: Rounded Corners 5">
            <a:extLst>
              <a:ext uri="{FF2B5EF4-FFF2-40B4-BE49-F238E27FC236}">
                <a16:creationId xmlns:a16="http://schemas.microsoft.com/office/drawing/2014/main" id="{960B5784-9E7C-437A-8465-C4B68B4CCC3D}"/>
              </a:ext>
            </a:extLst>
          </p:cNvPr>
          <p:cNvSpPr/>
          <p:nvPr/>
        </p:nvSpPr>
        <p:spPr>
          <a:xfrm>
            <a:off x="1074211" y="5470424"/>
            <a:ext cx="3509306" cy="5202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Problem from customer’s view</a:t>
            </a:r>
          </a:p>
        </p:txBody>
      </p:sp>
      <p:sp>
        <p:nvSpPr>
          <p:cNvPr id="7" name="Rectangle: Rounded Corners 6">
            <a:extLst>
              <a:ext uri="{FF2B5EF4-FFF2-40B4-BE49-F238E27FC236}">
                <a16:creationId xmlns:a16="http://schemas.microsoft.com/office/drawing/2014/main" id="{05E52807-236B-4575-B2CA-B7D20E7A8E3B}"/>
              </a:ext>
            </a:extLst>
          </p:cNvPr>
          <p:cNvSpPr/>
          <p:nvPr/>
        </p:nvSpPr>
        <p:spPr>
          <a:xfrm>
            <a:off x="4891961" y="5470424"/>
            <a:ext cx="1845820" cy="5202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Generate Ideas</a:t>
            </a:r>
          </a:p>
        </p:txBody>
      </p:sp>
      <p:sp>
        <p:nvSpPr>
          <p:cNvPr id="8" name="Rectangle: Rounded Corners 7">
            <a:extLst>
              <a:ext uri="{FF2B5EF4-FFF2-40B4-BE49-F238E27FC236}">
                <a16:creationId xmlns:a16="http://schemas.microsoft.com/office/drawing/2014/main" id="{9B717C0F-C7A8-477A-8AF7-828C3B2FDD38}"/>
              </a:ext>
            </a:extLst>
          </p:cNvPr>
          <p:cNvSpPr/>
          <p:nvPr/>
        </p:nvSpPr>
        <p:spPr>
          <a:xfrm>
            <a:off x="7004898" y="5470424"/>
            <a:ext cx="1845820" cy="5202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Select</a:t>
            </a:r>
          </a:p>
        </p:txBody>
      </p:sp>
      <p:sp>
        <p:nvSpPr>
          <p:cNvPr id="9" name="Rectangle: Rounded Corners 8">
            <a:extLst>
              <a:ext uri="{FF2B5EF4-FFF2-40B4-BE49-F238E27FC236}">
                <a16:creationId xmlns:a16="http://schemas.microsoft.com/office/drawing/2014/main" id="{D710416E-17E6-4B61-ACC3-A238C0118951}"/>
              </a:ext>
            </a:extLst>
          </p:cNvPr>
          <p:cNvSpPr/>
          <p:nvPr/>
        </p:nvSpPr>
        <p:spPr>
          <a:xfrm>
            <a:off x="9117835" y="5470424"/>
            <a:ext cx="1845820" cy="5202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Produce</a:t>
            </a:r>
          </a:p>
        </p:txBody>
      </p:sp>
      <p:pic>
        <p:nvPicPr>
          <p:cNvPr id="11" name="Picture 10" descr="A picture containing colorful, dark, decorated&#10;&#10;Description automatically generated">
            <a:extLst>
              <a:ext uri="{FF2B5EF4-FFF2-40B4-BE49-F238E27FC236}">
                <a16:creationId xmlns:a16="http://schemas.microsoft.com/office/drawing/2014/main" id="{E91989A6-5E30-C04B-9EB2-6FCFD34D6B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4496" y="2297659"/>
            <a:ext cx="3327754" cy="2495816"/>
          </a:xfrm>
          <a:prstGeom prst="rect">
            <a:avLst/>
          </a:prstGeom>
        </p:spPr>
      </p:pic>
      <p:sp>
        <p:nvSpPr>
          <p:cNvPr id="12" name="TextBox 11">
            <a:extLst>
              <a:ext uri="{FF2B5EF4-FFF2-40B4-BE49-F238E27FC236}">
                <a16:creationId xmlns:a16="http://schemas.microsoft.com/office/drawing/2014/main" id="{A93FE624-B0BD-4F97-9734-304C99D8C926}"/>
              </a:ext>
            </a:extLst>
          </p:cNvPr>
          <p:cNvSpPr txBox="1"/>
          <p:nvPr/>
        </p:nvSpPr>
        <p:spPr>
          <a:xfrm>
            <a:off x="702045" y="3429000"/>
            <a:ext cx="7762944" cy="646331"/>
          </a:xfrm>
          <a:prstGeom prst="rect">
            <a:avLst/>
          </a:prstGeom>
          <a:noFill/>
        </p:spPr>
        <p:txBody>
          <a:bodyPr wrap="square">
            <a:spAutoFit/>
          </a:bodyPr>
          <a:lstStyle/>
          <a:p>
            <a:r>
              <a:rPr lang="en-AU" dirty="0"/>
              <a:t>1000+ Ideation Resources on the Education Exchange – </a:t>
            </a:r>
          </a:p>
          <a:p>
            <a:r>
              <a:rPr lang="en-AU" dirty="0">
                <a:hlinkClick r:id="rId6"/>
              </a:rPr>
              <a:t>https://edex.adobe.com/search?q=ideation&amp;type=teaching-resources</a:t>
            </a:r>
            <a:endParaRPr lang="en-AU" dirty="0"/>
          </a:p>
        </p:txBody>
      </p:sp>
      <p:pic>
        <p:nvPicPr>
          <p:cNvPr id="14" name="Picture 2" descr="See the source image">
            <a:extLst>
              <a:ext uri="{FF2B5EF4-FFF2-40B4-BE49-F238E27FC236}">
                <a16:creationId xmlns:a16="http://schemas.microsoft.com/office/drawing/2014/main" id="{7FC416D6-502D-42B8-A713-C2430746A7F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8226"/>
          <a:stretch/>
        </p:blipFill>
        <p:spPr bwMode="auto">
          <a:xfrm>
            <a:off x="838200" y="2595113"/>
            <a:ext cx="4930191" cy="666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1326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animBg="1"/>
      <p:bldP spid="8" grpId="0" animBg="1"/>
      <p:bldP spid="9" grpId="0" animBg="1"/>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16A3BF38-B059-4EAF-8A66-186BCABC20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2607" y="0"/>
            <a:ext cx="4031166" cy="6858000"/>
          </a:xfrm>
          <a:prstGeom prst="rect">
            <a:avLst/>
          </a:prstGeom>
        </p:spPr>
      </p:pic>
      <p:sp>
        <p:nvSpPr>
          <p:cNvPr id="2" name="Title 1">
            <a:extLst>
              <a:ext uri="{FF2B5EF4-FFF2-40B4-BE49-F238E27FC236}">
                <a16:creationId xmlns:a16="http://schemas.microsoft.com/office/drawing/2014/main" id="{64E9A741-BEE6-41A2-8559-7D6260E684F9}"/>
              </a:ext>
            </a:extLst>
          </p:cNvPr>
          <p:cNvSpPr>
            <a:spLocks noGrp="1"/>
          </p:cNvSpPr>
          <p:nvPr>
            <p:ph type="title"/>
          </p:nvPr>
        </p:nvSpPr>
        <p:spPr/>
        <p:txBody>
          <a:bodyPr/>
          <a:lstStyle/>
          <a:p>
            <a:r>
              <a:rPr lang="en-AU" dirty="0"/>
              <a:t>Application and Benefits in NT Education</a:t>
            </a:r>
          </a:p>
        </p:txBody>
      </p:sp>
      <p:sp>
        <p:nvSpPr>
          <p:cNvPr id="3" name="Content Placeholder 2">
            <a:extLst>
              <a:ext uri="{FF2B5EF4-FFF2-40B4-BE49-F238E27FC236}">
                <a16:creationId xmlns:a16="http://schemas.microsoft.com/office/drawing/2014/main" id="{F1CC9E53-C316-4278-9F72-B17B8113B5CF}"/>
              </a:ext>
            </a:extLst>
          </p:cNvPr>
          <p:cNvSpPr>
            <a:spLocks noGrp="1"/>
          </p:cNvSpPr>
          <p:nvPr>
            <p:ph idx="1"/>
          </p:nvPr>
        </p:nvSpPr>
        <p:spPr>
          <a:xfrm>
            <a:off x="838200" y="1825625"/>
            <a:ext cx="9204158" cy="4351338"/>
          </a:xfrm>
        </p:spPr>
        <p:txBody>
          <a:bodyPr>
            <a:normAutofit fontScale="92500" lnSpcReduction="10000"/>
          </a:bodyPr>
          <a:lstStyle/>
          <a:p>
            <a:r>
              <a:rPr lang="en-AU" dirty="0"/>
              <a:t>Introduces teachers and students to entire material production process</a:t>
            </a:r>
          </a:p>
          <a:p>
            <a:r>
              <a:rPr lang="en-AU" dirty="0"/>
              <a:t>Provides a potential employment pathway for remote participants</a:t>
            </a:r>
          </a:p>
          <a:p>
            <a:r>
              <a:rPr lang="en-AU" dirty="0"/>
              <a:t>Can be contextualised to any personal pattern, image or art object</a:t>
            </a:r>
          </a:p>
          <a:p>
            <a:r>
              <a:rPr lang="en-AU" dirty="0"/>
              <a:t>Introduces teachers and parents to multimedia creation tools</a:t>
            </a:r>
          </a:p>
          <a:p>
            <a:r>
              <a:rPr lang="en-AU" dirty="0"/>
              <a:t>Provides examples of creating digital promotion content from their creations</a:t>
            </a:r>
          </a:p>
          <a:p>
            <a:r>
              <a:rPr lang="en-AU" dirty="0"/>
              <a:t>Demonstrates ways to minimise logistic shipping and reprints</a:t>
            </a:r>
          </a:p>
          <a:p>
            <a:r>
              <a:rPr lang="en-AU" dirty="0"/>
              <a:t>Doesn’t have to be about chillies or shirts…</a:t>
            </a:r>
          </a:p>
          <a:p>
            <a:endParaRPr lang="en-AU" dirty="0"/>
          </a:p>
        </p:txBody>
      </p:sp>
      <p:sp>
        <p:nvSpPr>
          <p:cNvPr id="4" name="TextBox 3">
            <a:extLst>
              <a:ext uri="{FF2B5EF4-FFF2-40B4-BE49-F238E27FC236}">
                <a16:creationId xmlns:a16="http://schemas.microsoft.com/office/drawing/2014/main" id="{22D89FF3-5DDF-40C0-8127-7F460DCF7782}"/>
              </a:ext>
            </a:extLst>
          </p:cNvPr>
          <p:cNvSpPr txBox="1"/>
          <p:nvPr/>
        </p:nvSpPr>
        <p:spPr>
          <a:xfrm>
            <a:off x="9658066" y="6176963"/>
            <a:ext cx="1306768" cy="369332"/>
          </a:xfrm>
          <a:prstGeom prst="rect">
            <a:avLst/>
          </a:prstGeom>
          <a:noFill/>
        </p:spPr>
        <p:txBody>
          <a:bodyPr wrap="none" rtlCol="0">
            <a:spAutoFit/>
          </a:bodyPr>
          <a:lstStyle/>
          <a:p>
            <a:r>
              <a:rPr lang="en-AU" dirty="0"/>
              <a:t>But mine is!</a:t>
            </a:r>
          </a:p>
        </p:txBody>
      </p:sp>
      <p:sp>
        <p:nvSpPr>
          <p:cNvPr id="6" name="TextBox 5">
            <a:extLst>
              <a:ext uri="{FF2B5EF4-FFF2-40B4-BE49-F238E27FC236}">
                <a16:creationId xmlns:a16="http://schemas.microsoft.com/office/drawing/2014/main" id="{54071440-6CE1-4439-971D-4709D8780614}"/>
              </a:ext>
            </a:extLst>
          </p:cNvPr>
          <p:cNvSpPr txBox="1"/>
          <p:nvPr/>
        </p:nvSpPr>
        <p:spPr>
          <a:xfrm>
            <a:off x="886310" y="1229023"/>
            <a:ext cx="10515600" cy="369332"/>
          </a:xfrm>
          <a:prstGeom prst="rect">
            <a:avLst/>
          </a:prstGeom>
          <a:noFill/>
        </p:spPr>
        <p:txBody>
          <a:bodyPr wrap="square">
            <a:spAutoFit/>
          </a:bodyPr>
          <a:lstStyle/>
          <a:p>
            <a:r>
              <a:rPr lang="en-AU" dirty="0"/>
              <a:t>My value proposition for remote multimodal skills education in the Northern Territory and benefits…</a:t>
            </a:r>
          </a:p>
        </p:txBody>
      </p:sp>
    </p:spTree>
    <p:extLst>
      <p:ext uri="{BB962C8B-B14F-4D97-AF65-F5344CB8AC3E}">
        <p14:creationId xmlns:p14="http://schemas.microsoft.com/office/powerpoint/2010/main" val="6379978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B4F3EC40-F370-4368-B981-F245DBA3C6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8599" y="801485"/>
            <a:ext cx="470892" cy="459136"/>
          </a:xfrm>
          <a:prstGeom prst="rect">
            <a:avLst/>
          </a:prstGeom>
        </p:spPr>
      </p:pic>
      <p:pic>
        <p:nvPicPr>
          <p:cNvPr id="7" name="Picture 6" descr="Icon&#10;&#10;Description automatically generated">
            <a:extLst>
              <a:ext uri="{FF2B5EF4-FFF2-40B4-BE49-F238E27FC236}">
                <a16:creationId xmlns:a16="http://schemas.microsoft.com/office/drawing/2014/main" id="{C47B017A-DDD6-489B-BE69-963F321B89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9252" y="250095"/>
            <a:ext cx="470239" cy="459136"/>
          </a:xfrm>
          <a:prstGeom prst="rect">
            <a:avLst/>
          </a:prstGeom>
        </p:spPr>
      </p:pic>
      <p:pic>
        <p:nvPicPr>
          <p:cNvPr id="9" name="Picture 8" descr="Logo, icon&#10;&#10;Description automatically generated">
            <a:extLst>
              <a:ext uri="{FF2B5EF4-FFF2-40B4-BE49-F238E27FC236}">
                <a16:creationId xmlns:a16="http://schemas.microsoft.com/office/drawing/2014/main" id="{4DE0A1E3-A774-49BD-B7FA-63D5A3E63E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0137" y="250095"/>
            <a:ext cx="470892" cy="459136"/>
          </a:xfrm>
          <a:prstGeom prst="rect">
            <a:avLst/>
          </a:prstGeom>
        </p:spPr>
      </p:pic>
      <p:pic>
        <p:nvPicPr>
          <p:cNvPr id="11" name="Picture 10" descr="Logo, icon&#10;&#10;Description automatically generated">
            <a:extLst>
              <a:ext uri="{FF2B5EF4-FFF2-40B4-BE49-F238E27FC236}">
                <a16:creationId xmlns:a16="http://schemas.microsoft.com/office/drawing/2014/main" id="{1AE61ADF-05BA-4C6A-A3A7-3EA6F9795C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20021" y="250095"/>
            <a:ext cx="470239" cy="459136"/>
          </a:xfrm>
          <a:prstGeom prst="rect">
            <a:avLst/>
          </a:prstGeom>
        </p:spPr>
      </p:pic>
      <p:pic>
        <p:nvPicPr>
          <p:cNvPr id="13" name="Picture 12" descr="Logo&#10;&#10;Description automatically generated">
            <a:extLst>
              <a:ext uri="{FF2B5EF4-FFF2-40B4-BE49-F238E27FC236}">
                <a16:creationId xmlns:a16="http://schemas.microsoft.com/office/drawing/2014/main" id="{D9697DD1-CC9A-42F1-93A2-1553BF3A23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10256" y="801485"/>
            <a:ext cx="470892" cy="459136"/>
          </a:xfrm>
          <a:prstGeom prst="rect">
            <a:avLst/>
          </a:prstGeom>
        </p:spPr>
      </p:pic>
      <p:pic>
        <p:nvPicPr>
          <p:cNvPr id="15" name="Picture 14" descr="Icon&#10;&#10;Description automatically generated">
            <a:extLst>
              <a:ext uri="{FF2B5EF4-FFF2-40B4-BE49-F238E27FC236}">
                <a16:creationId xmlns:a16="http://schemas.microsoft.com/office/drawing/2014/main" id="{3384F9E0-1A6B-4432-8112-97D27975C5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10137" y="801485"/>
            <a:ext cx="491792" cy="478730"/>
          </a:xfrm>
          <a:prstGeom prst="rect">
            <a:avLst/>
          </a:prstGeom>
        </p:spPr>
      </p:pic>
      <p:pic>
        <p:nvPicPr>
          <p:cNvPr id="17" name="Picture 16" descr="Logo&#10;&#10;Description automatically generated">
            <a:extLst>
              <a:ext uri="{FF2B5EF4-FFF2-40B4-BE49-F238E27FC236}">
                <a16:creationId xmlns:a16="http://schemas.microsoft.com/office/drawing/2014/main" id="{80C86180-5E51-4104-94B9-06ECA3F3A0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10790" y="1372469"/>
            <a:ext cx="470239" cy="458483"/>
          </a:xfrm>
          <a:prstGeom prst="rect">
            <a:avLst/>
          </a:prstGeom>
        </p:spPr>
      </p:pic>
      <p:pic>
        <p:nvPicPr>
          <p:cNvPr id="21" name="Picture 20" descr="A picture containing text, clipart&#10;&#10;Description automatically generated">
            <a:extLst>
              <a:ext uri="{FF2B5EF4-FFF2-40B4-BE49-F238E27FC236}">
                <a16:creationId xmlns:a16="http://schemas.microsoft.com/office/drawing/2014/main" id="{5880E613-E0C6-4CD3-9AA4-302CFC8181F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87842" y="668310"/>
            <a:ext cx="1650863" cy="725485"/>
          </a:xfrm>
          <a:prstGeom prst="rect">
            <a:avLst/>
          </a:prstGeom>
        </p:spPr>
      </p:pic>
      <p:pic>
        <p:nvPicPr>
          <p:cNvPr id="25" name="Picture 24" descr="A picture containing food, carrot, vegetable, pepper&#10;&#10;Description automatically generated">
            <a:extLst>
              <a:ext uri="{FF2B5EF4-FFF2-40B4-BE49-F238E27FC236}">
                <a16:creationId xmlns:a16="http://schemas.microsoft.com/office/drawing/2014/main" id="{7D942BF4-43F8-4EBF-BF9A-BD636226F5B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76211" y="250095"/>
            <a:ext cx="625599" cy="594319"/>
          </a:xfrm>
          <a:prstGeom prst="rect">
            <a:avLst/>
          </a:prstGeom>
        </p:spPr>
      </p:pic>
      <p:pic>
        <p:nvPicPr>
          <p:cNvPr id="27" name="Picture 26" descr="A picture containing food, vegetable, pepper, meat&#10;&#10;Description automatically generated">
            <a:extLst>
              <a:ext uri="{FF2B5EF4-FFF2-40B4-BE49-F238E27FC236}">
                <a16:creationId xmlns:a16="http://schemas.microsoft.com/office/drawing/2014/main" id="{D1CEB074-377B-4289-BB8E-18F730168BF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76210" y="1064349"/>
            <a:ext cx="625599" cy="766603"/>
          </a:xfrm>
          <a:prstGeom prst="rect">
            <a:avLst/>
          </a:prstGeom>
        </p:spPr>
      </p:pic>
      <p:pic>
        <p:nvPicPr>
          <p:cNvPr id="29" name="Picture 28" descr="A picture containing colorful, dark, decorated&#10;&#10;Description automatically generated">
            <a:extLst>
              <a:ext uri="{FF2B5EF4-FFF2-40B4-BE49-F238E27FC236}">
                <a16:creationId xmlns:a16="http://schemas.microsoft.com/office/drawing/2014/main" id="{E554BB09-6C6F-43C5-AA00-A852E83000E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64045" y="250095"/>
            <a:ext cx="1957385" cy="1468039"/>
          </a:xfrm>
          <a:prstGeom prst="rect">
            <a:avLst/>
          </a:prstGeom>
        </p:spPr>
      </p:pic>
      <p:sp>
        <p:nvSpPr>
          <p:cNvPr id="2" name="Title 1">
            <a:extLst>
              <a:ext uri="{FF2B5EF4-FFF2-40B4-BE49-F238E27FC236}">
                <a16:creationId xmlns:a16="http://schemas.microsoft.com/office/drawing/2014/main" id="{A15F6FC1-3DF1-4C2F-AAF7-2FD20A2D38C9}"/>
              </a:ext>
            </a:extLst>
          </p:cNvPr>
          <p:cNvSpPr>
            <a:spLocks noGrp="1"/>
          </p:cNvSpPr>
          <p:nvPr>
            <p:ph type="title"/>
          </p:nvPr>
        </p:nvSpPr>
        <p:spPr>
          <a:xfrm>
            <a:off x="0" y="0"/>
            <a:ext cx="6109798" cy="1325563"/>
          </a:xfrm>
        </p:spPr>
        <p:txBody>
          <a:bodyPr/>
          <a:lstStyle/>
          <a:p>
            <a:r>
              <a:rPr lang="en-AU" dirty="0"/>
              <a:t>Project Concept and Plan</a:t>
            </a:r>
          </a:p>
        </p:txBody>
      </p:sp>
      <p:sp>
        <p:nvSpPr>
          <p:cNvPr id="3" name="TextBox 2">
            <a:extLst>
              <a:ext uri="{FF2B5EF4-FFF2-40B4-BE49-F238E27FC236}">
                <a16:creationId xmlns:a16="http://schemas.microsoft.com/office/drawing/2014/main" id="{431014D2-E15F-42B4-AFF8-0287DE936C8A}"/>
              </a:ext>
            </a:extLst>
          </p:cNvPr>
          <p:cNvSpPr txBox="1"/>
          <p:nvPr/>
        </p:nvSpPr>
        <p:spPr>
          <a:xfrm>
            <a:off x="286305" y="2847474"/>
            <a:ext cx="11619390" cy="3858126"/>
          </a:xfrm>
          <a:prstGeom prst="rect">
            <a:avLst/>
          </a:prstGeom>
          <a:noFill/>
        </p:spPr>
        <p:txBody>
          <a:bodyPr wrap="square" numCol="2" spcCol="756000" rtlCol="0">
            <a:noAutofit/>
          </a:bodyPr>
          <a:lstStyle/>
          <a:p>
            <a:pPr marL="285750" indent="-285750">
              <a:buFont typeface="Arial" panose="020B0604020202020204" pitchFamily="34" charset="0"/>
              <a:buChar char="•"/>
            </a:pPr>
            <a:r>
              <a:rPr lang="en-AU" dirty="0"/>
              <a:t>Use photos of my own chillies I have grown</a:t>
            </a:r>
          </a:p>
          <a:p>
            <a:pPr marL="285750" indent="-285750">
              <a:buFont typeface="Arial" panose="020B0604020202020204" pitchFamily="34" charset="0"/>
              <a:buChar char="•"/>
            </a:pPr>
            <a:r>
              <a:rPr lang="en-AU" dirty="0"/>
              <a:t>Make selection from Lightroom photo library shortlist</a:t>
            </a:r>
          </a:p>
          <a:p>
            <a:pPr marL="285750" indent="-285750">
              <a:buFont typeface="Arial" panose="020B0604020202020204" pitchFamily="34" charset="0"/>
              <a:buChar char="•"/>
            </a:pPr>
            <a:r>
              <a:rPr lang="en-AU" dirty="0"/>
              <a:t>Save chosen images to CC Libraries so they can be worked on anywhere</a:t>
            </a:r>
          </a:p>
          <a:p>
            <a:pPr marL="285750" indent="-285750">
              <a:buFont typeface="Arial" panose="020B0604020202020204" pitchFamily="34" charset="0"/>
              <a:buChar char="•"/>
            </a:pPr>
            <a:r>
              <a:rPr lang="en-AU" dirty="0"/>
              <a:t>Clean up the image edges in Photoshop</a:t>
            </a:r>
          </a:p>
          <a:p>
            <a:pPr marL="285750" indent="-285750">
              <a:buFont typeface="Arial" panose="020B0604020202020204" pitchFamily="34" charset="0"/>
              <a:buChar char="•"/>
            </a:pPr>
            <a:r>
              <a:rPr lang="en-AU" dirty="0"/>
              <a:t>Set the image size and resolution for print</a:t>
            </a:r>
          </a:p>
          <a:p>
            <a:pPr marL="285750" indent="-285750">
              <a:buFont typeface="Arial" panose="020B0604020202020204" pitchFamily="34" charset="0"/>
              <a:buChar char="•"/>
            </a:pPr>
            <a:r>
              <a:rPr lang="en-AU" dirty="0"/>
              <a:t>Create a seamless pattern in photoshop</a:t>
            </a:r>
          </a:p>
          <a:p>
            <a:pPr marL="285750" indent="-285750">
              <a:buFont typeface="Arial" panose="020B0604020202020204" pitchFamily="34" charset="0"/>
              <a:buChar char="•"/>
            </a:pPr>
            <a:r>
              <a:rPr lang="en-AU" dirty="0"/>
              <a:t>design and prototype the pattern on a 3D shirt model chosen from Adobe Stock</a:t>
            </a:r>
          </a:p>
          <a:p>
            <a:pPr marL="285750" indent="-285750">
              <a:buFont typeface="Arial" panose="020B0604020202020204" pitchFamily="34" charset="0"/>
              <a:buChar char="•"/>
            </a:pPr>
            <a:r>
              <a:rPr lang="en-AU" dirty="0"/>
              <a:t>Create several pattern </a:t>
            </a:r>
            <a:r>
              <a:rPr lang="en-AU" dirty="0" err="1"/>
              <a:t>mockups</a:t>
            </a:r>
            <a:r>
              <a:rPr lang="en-AU" dirty="0"/>
              <a:t> to be used in an online web shop or brochure – Dimension and Photoshop</a:t>
            </a:r>
          </a:p>
          <a:p>
            <a:pPr marL="285750" indent="-285750">
              <a:buFont typeface="Arial" panose="020B0604020202020204" pitchFamily="34" charset="0"/>
              <a:buChar char="•"/>
            </a:pPr>
            <a:r>
              <a:rPr lang="en-AU" dirty="0"/>
              <a:t>Make final selection for material print</a:t>
            </a:r>
          </a:p>
          <a:p>
            <a:pPr marL="285750" indent="-285750">
              <a:buFont typeface="Arial" panose="020B0604020202020204" pitchFamily="34" charset="0"/>
              <a:buChar char="•"/>
            </a:pPr>
            <a:r>
              <a:rPr lang="en-AU" dirty="0"/>
              <a:t>Change the offset on the canvas to match pattern cutting for shirt so that seams match</a:t>
            </a:r>
          </a:p>
          <a:p>
            <a:pPr marL="285750" indent="-285750">
              <a:buFont typeface="Arial" panose="020B0604020202020204" pitchFamily="34" charset="0"/>
              <a:buChar char="•"/>
            </a:pPr>
            <a:r>
              <a:rPr lang="en-AU" dirty="0"/>
              <a:t>Design a unique shirt brand logo – Fresco, Photoshop</a:t>
            </a:r>
          </a:p>
          <a:p>
            <a:pPr marL="285750" indent="-285750">
              <a:buFont typeface="Arial" panose="020B0604020202020204" pitchFamily="34" charset="0"/>
              <a:buChar char="•"/>
            </a:pPr>
            <a:r>
              <a:rPr lang="en-AU" dirty="0"/>
              <a:t>choose the type of cloth that provides best colour fastness and wearability</a:t>
            </a:r>
          </a:p>
          <a:p>
            <a:pPr marL="285750" indent="-285750">
              <a:buFont typeface="Arial" panose="020B0604020202020204" pitchFamily="34" charset="0"/>
              <a:buChar char="•"/>
            </a:pPr>
            <a:r>
              <a:rPr lang="en-AU" dirty="0"/>
              <a:t>Print at least two versions on 20cm squared cloth swatches or on A4 paper to </a:t>
            </a:r>
            <a:r>
              <a:rPr lang="en-AU" dirty="0" err="1"/>
              <a:t>guage</a:t>
            </a:r>
            <a:r>
              <a:rPr lang="en-AU" dirty="0"/>
              <a:t> look and size</a:t>
            </a:r>
          </a:p>
          <a:p>
            <a:pPr marL="285750" indent="-285750">
              <a:buFont typeface="Arial" panose="020B0604020202020204" pitchFamily="34" charset="0"/>
              <a:buChar char="•"/>
            </a:pPr>
            <a:r>
              <a:rPr lang="en-AU" dirty="0"/>
              <a:t>Print a swatch on the selected cloth to confirm colour and print shape/size – repeat until happy – no more than 3 attempts</a:t>
            </a:r>
          </a:p>
          <a:p>
            <a:pPr marL="285750" indent="-285750">
              <a:buFont typeface="Arial" panose="020B0604020202020204" pitchFamily="34" charset="0"/>
              <a:buChar char="•"/>
            </a:pPr>
            <a:r>
              <a:rPr lang="en-AU" dirty="0"/>
              <a:t>Print enough material (2 * 1.4m) to make a 2XL Hawaiian Shirt</a:t>
            </a:r>
          </a:p>
        </p:txBody>
      </p:sp>
      <p:sp>
        <p:nvSpPr>
          <p:cNvPr id="18" name="TextBox 17">
            <a:extLst>
              <a:ext uri="{FF2B5EF4-FFF2-40B4-BE49-F238E27FC236}">
                <a16:creationId xmlns:a16="http://schemas.microsoft.com/office/drawing/2014/main" id="{D7A4B64C-0A4C-4752-8D05-714FAE169A64}"/>
              </a:ext>
            </a:extLst>
          </p:cNvPr>
          <p:cNvSpPr txBox="1"/>
          <p:nvPr/>
        </p:nvSpPr>
        <p:spPr>
          <a:xfrm>
            <a:off x="37609" y="844414"/>
            <a:ext cx="6096000" cy="1384995"/>
          </a:xfrm>
          <a:prstGeom prst="rect">
            <a:avLst/>
          </a:prstGeom>
          <a:noFill/>
        </p:spPr>
        <p:txBody>
          <a:bodyPr wrap="square">
            <a:spAutoFit/>
          </a:bodyPr>
          <a:lstStyle/>
          <a:p>
            <a:r>
              <a:rPr lang="en-AU" sz="2800" dirty="0"/>
              <a:t>Objective –</a:t>
            </a:r>
          </a:p>
          <a:p>
            <a:r>
              <a:rPr lang="en-AU" sz="2800" dirty="0"/>
              <a:t>create a real Hawaiian shirt with a chilli pattern and a logo</a:t>
            </a:r>
          </a:p>
        </p:txBody>
      </p:sp>
      <p:sp>
        <p:nvSpPr>
          <p:cNvPr id="20" name="TextBox 19">
            <a:extLst>
              <a:ext uri="{FF2B5EF4-FFF2-40B4-BE49-F238E27FC236}">
                <a16:creationId xmlns:a16="http://schemas.microsoft.com/office/drawing/2014/main" id="{3843C435-A156-4AC8-B8CC-B39D5083FC93}"/>
              </a:ext>
            </a:extLst>
          </p:cNvPr>
          <p:cNvSpPr txBox="1"/>
          <p:nvPr/>
        </p:nvSpPr>
        <p:spPr>
          <a:xfrm>
            <a:off x="37608" y="2055970"/>
            <a:ext cx="6072189" cy="646331"/>
          </a:xfrm>
          <a:prstGeom prst="rect">
            <a:avLst/>
          </a:prstGeom>
          <a:noFill/>
        </p:spPr>
        <p:txBody>
          <a:bodyPr wrap="square">
            <a:spAutoFit/>
          </a:bodyPr>
          <a:lstStyle/>
          <a:p>
            <a:r>
              <a:rPr lang="en-AU" dirty="0"/>
              <a:t>Constraints, tasks and expectations – my specification</a:t>
            </a:r>
          </a:p>
          <a:p>
            <a:r>
              <a:rPr lang="en-AU" dirty="0"/>
              <a:t>I Must</a:t>
            </a:r>
          </a:p>
        </p:txBody>
      </p:sp>
    </p:spTree>
    <p:extLst>
      <p:ext uri="{BB962C8B-B14F-4D97-AF65-F5344CB8AC3E}">
        <p14:creationId xmlns:p14="http://schemas.microsoft.com/office/powerpoint/2010/main" val="9573412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eppers&#10;&#10;Description automatically generated with low confidence">
            <a:extLst>
              <a:ext uri="{FF2B5EF4-FFF2-40B4-BE49-F238E27FC236}">
                <a16:creationId xmlns:a16="http://schemas.microsoft.com/office/drawing/2014/main" id="{39674750-3978-4BEB-8E53-48D7AE09A6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9690" y="946059"/>
            <a:ext cx="6842309" cy="3777525"/>
          </a:xfrm>
          <a:prstGeom prst="rect">
            <a:avLst/>
          </a:prstGeom>
        </p:spPr>
      </p:pic>
      <p:pic>
        <p:nvPicPr>
          <p:cNvPr id="2" name="Picture 1" descr="Logo, icon&#10;&#10;Description automatically generated">
            <a:extLst>
              <a:ext uri="{FF2B5EF4-FFF2-40B4-BE49-F238E27FC236}">
                <a16:creationId xmlns:a16="http://schemas.microsoft.com/office/drawing/2014/main" id="{C4F4DB9D-B32B-40E7-BFB3-FCAC7C550F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158" y="90310"/>
            <a:ext cx="1126083" cy="1097970"/>
          </a:xfrm>
          <a:prstGeom prst="rect">
            <a:avLst/>
          </a:prstGeom>
        </p:spPr>
      </p:pic>
      <p:pic>
        <p:nvPicPr>
          <p:cNvPr id="3" name="Picture 2" descr="A picture containing food, carrot, vegetable, pepper&#10;&#10;Description automatically generated">
            <a:extLst>
              <a:ext uri="{FF2B5EF4-FFF2-40B4-BE49-F238E27FC236}">
                <a16:creationId xmlns:a16="http://schemas.microsoft.com/office/drawing/2014/main" id="{01B2F4E9-F7C2-417B-B2A5-6846CA6C93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605" y="1278589"/>
            <a:ext cx="1496047" cy="1421245"/>
          </a:xfrm>
          <a:prstGeom prst="rect">
            <a:avLst/>
          </a:prstGeom>
        </p:spPr>
      </p:pic>
      <p:pic>
        <p:nvPicPr>
          <p:cNvPr id="4" name="Picture 3" descr="A picture containing food, vegetable, pepper, meat&#10;&#10;Description automatically generated">
            <a:extLst>
              <a:ext uri="{FF2B5EF4-FFF2-40B4-BE49-F238E27FC236}">
                <a16:creationId xmlns:a16="http://schemas.microsoft.com/office/drawing/2014/main" id="{C334EA43-20F4-4E5B-95E3-B196D26A3F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2605" y="2730953"/>
            <a:ext cx="1496047" cy="1833242"/>
          </a:xfrm>
          <a:prstGeom prst="rect">
            <a:avLst/>
          </a:prstGeom>
        </p:spPr>
      </p:pic>
      <p:sp>
        <p:nvSpPr>
          <p:cNvPr id="5" name="Title 4">
            <a:extLst>
              <a:ext uri="{FF2B5EF4-FFF2-40B4-BE49-F238E27FC236}">
                <a16:creationId xmlns:a16="http://schemas.microsoft.com/office/drawing/2014/main" id="{68CDA511-5F54-4911-9484-EF34767B953C}"/>
              </a:ext>
            </a:extLst>
          </p:cNvPr>
          <p:cNvSpPr>
            <a:spLocks noGrp="1"/>
          </p:cNvSpPr>
          <p:nvPr>
            <p:ph type="title"/>
          </p:nvPr>
        </p:nvSpPr>
        <p:spPr>
          <a:xfrm>
            <a:off x="1507958" y="0"/>
            <a:ext cx="2626380" cy="1325563"/>
          </a:xfrm>
        </p:spPr>
        <p:txBody>
          <a:bodyPr/>
          <a:lstStyle/>
          <a:p>
            <a:r>
              <a:rPr lang="en-AU" dirty="0"/>
              <a:t>Lightroom</a:t>
            </a:r>
          </a:p>
        </p:txBody>
      </p:sp>
      <p:sp>
        <p:nvSpPr>
          <p:cNvPr id="6" name="TextBox 5">
            <a:extLst>
              <a:ext uri="{FF2B5EF4-FFF2-40B4-BE49-F238E27FC236}">
                <a16:creationId xmlns:a16="http://schemas.microsoft.com/office/drawing/2014/main" id="{8BFEB463-16C3-4850-9D8B-35291038A2BF}"/>
              </a:ext>
            </a:extLst>
          </p:cNvPr>
          <p:cNvSpPr txBox="1"/>
          <p:nvPr/>
        </p:nvSpPr>
        <p:spPr>
          <a:xfrm>
            <a:off x="2061411" y="1325563"/>
            <a:ext cx="5687557" cy="3139321"/>
          </a:xfrm>
          <a:prstGeom prst="rect">
            <a:avLst/>
          </a:prstGeom>
          <a:noFill/>
        </p:spPr>
        <p:txBody>
          <a:bodyPr wrap="square" rtlCol="0">
            <a:spAutoFit/>
          </a:bodyPr>
          <a:lstStyle/>
          <a:p>
            <a:r>
              <a:rPr lang="en-AU" dirty="0"/>
              <a:t>Photograph chillies</a:t>
            </a:r>
          </a:p>
          <a:p>
            <a:r>
              <a:rPr lang="en-AU" dirty="0"/>
              <a:t>Upload to Lightroom</a:t>
            </a:r>
          </a:p>
          <a:p>
            <a:r>
              <a:rPr lang="en-AU" dirty="0"/>
              <a:t>Tag photos and add metadata</a:t>
            </a:r>
          </a:p>
          <a:p>
            <a:endParaRPr lang="en-AU" dirty="0"/>
          </a:p>
          <a:p>
            <a:r>
              <a:rPr lang="en-AU" dirty="0"/>
              <a:t>…years later</a:t>
            </a:r>
          </a:p>
          <a:p>
            <a:r>
              <a:rPr lang="en-AU" dirty="0"/>
              <a:t>Search for photos tagged chillies</a:t>
            </a:r>
          </a:p>
          <a:p>
            <a:r>
              <a:rPr lang="en-AU" dirty="0"/>
              <a:t>View the thumbnails and make picks or selections</a:t>
            </a:r>
          </a:p>
          <a:p>
            <a:r>
              <a:rPr lang="en-AU" dirty="0"/>
              <a:t>Either move to “</a:t>
            </a:r>
            <a:r>
              <a:rPr lang="en-AU" dirty="0" err="1"/>
              <a:t>cleanup</a:t>
            </a:r>
            <a:r>
              <a:rPr lang="en-AU" dirty="0"/>
              <a:t>” phase in Photoshop or copy selected files to a work location library and then use Photoshop to clean up the selected files</a:t>
            </a:r>
          </a:p>
          <a:p>
            <a:endParaRPr lang="en-AU" dirty="0"/>
          </a:p>
        </p:txBody>
      </p:sp>
      <p:sp>
        <p:nvSpPr>
          <p:cNvPr id="7" name="TextBox 6">
            <a:extLst>
              <a:ext uri="{FF2B5EF4-FFF2-40B4-BE49-F238E27FC236}">
                <a16:creationId xmlns:a16="http://schemas.microsoft.com/office/drawing/2014/main" id="{94458FEC-4A46-45CB-8D81-1E9F08CF2CE2}"/>
              </a:ext>
            </a:extLst>
          </p:cNvPr>
          <p:cNvSpPr txBox="1"/>
          <p:nvPr/>
        </p:nvSpPr>
        <p:spPr>
          <a:xfrm>
            <a:off x="240631" y="6120064"/>
            <a:ext cx="778162" cy="369332"/>
          </a:xfrm>
          <a:prstGeom prst="rect">
            <a:avLst/>
          </a:prstGeom>
          <a:noFill/>
        </p:spPr>
        <p:txBody>
          <a:bodyPr wrap="none" rtlCol="0">
            <a:spAutoFit/>
          </a:bodyPr>
          <a:lstStyle/>
          <a:p>
            <a:r>
              <a:rPr lang="en-AU" dirty="0"/>
              <a:t>Assets</a:t>
            </a:r>
          </a:p>
        </p:txBody>
      </p:sp>
      <p:pic>
        <p:nvPicPr>
          <p:cNvPr id="8" name="Graphic 7" descr="Head with gears with solid fill">
            <a:extLst>
              <a:ext uri="{FF2B5EF4-FFF2-40B4-BE49-F238E27FC236}">
                <a16:creationId xmlns:a16="http://schemas.microsoft.com/office/drawing/2014/main" id="{95B93801-164B-45F5-B376-4C1D734550E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977349" y="90310"/>
            <a:ext cx="855749" cy="855749"/>
          </a:xfrm>
          <a:prstGeom prst="rect">
            <a:avLst/>
          </a:prstGeom>
        </p:spPr>
      </p:pic>
    </p:spTree>
    <p:extLst>
      <p:ext uri="{BB962C8B-B14F-4D97-AF65-F5344CB8AC3E}">
        <p14:creationId xmlns:p14="http://schemas.microsoft.com/office/powerpoint/2010/main" val="26299990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 icon&#10;&#10;Description automatically generated">
            <a:extLst>
              <a:ext uri="{FF2B5EF4-FFF2-40B4-BE49-F238E27FC236}">
                <a16:creationId xmlns:a16="http://schemas.microsoft.com/office/drawing/2014/main" id="{80CC8641-2399-499A-BFB0-0428006237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938" y="113796"/>
            <a:ext cx="1124521" cy="1097970"/>
          </a:xfrm>
          <a:prstGeom prst="rect">
            <a:avLst/>
          </a:prstGeom>
        </p:spPr>
      </p:pic>
      <p:pic>
        <p:nvPicPr>
          <p:cNvPr id="3" name="Picture 2" descr="Icon&#10;&#10;Description automatically generated">
            <a:extLst>
              <a:ext uri="{FF2B5EF4-FFF2-40B4-BE49-F238E27FC236}">
                <a16:creationId xmlns:a16="http://schemas.microsoft.com/office/drawing/2014/main" id="{2C31181A-4144-448E-8FAE-4B4AA75EA8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166" y="1325562"/>
            <a:ext cx="1176063" cy="1144826"/>
          </a:xfrm>
          <a:prstGeom prst="rect">
            <a:avLst/>
          </a:prstGeom>
        </p:spPr>
      </p:pic>
      <p:sp>
        <p:nvSpPr>
          <p:cNvPr id="4" name="Title 3">
            <a:extLst>
              <a:ext uri="{FF2B5EF4-FFF2-40B4-BE49-F238E27FC236}">
                <a16:creationId xmlns:a16="http://schemas.microsoft.com/office/drawing/2014/main" id="{A483556D-EED4-42F6-BBCB-BBFA99649837}"/>
              </a:ext>
            </a:extLst>
          </p:cNvPr>
          <p:cNvSpPr>
            <a:spLocks noGrp="1"/>
          </p:cNvSpPr>
          <p:nvPr>
            <p:ph type="title"/>
          </p:nvPr>
        </p:nvSpPr>
        <p:spPr>
          <a:xfrm>
            <a:off x="1401690" y="-5764"/>
            <a:ext cx="2821624" cy="2470388"/>
          </a:xfrm>
        </p:spPr>
        <p:txBody>
          <a:bodyPr>
            <a:normAutofit/>
          </a:bodyPr>
          <a:lstStyle/>
          <a:p>
            <a:r>
              <a:rPr lang="en-AU" dirty="0"/>
              <a:t>Photoshop </a:t>
            </a:r>
            <a:br>
              <a:rPr lang="en-AU" dirty="0"/>
            </a:br>
            <a:r>
              <a:rPr lang="en-AU" dirty="0"/>
              <a:t>and </a:t>
            </a:r>
            <a:br>
              <a:rPr lang="en-AU" dirty="0"/>
            </a:br>
            <a:r>
              <a:rPr lang="en-AU" dirty="0"/>
              <a:t>Libraries</a:t>
            </a:r>
          </a:p>
        </p:txBody>
      </p:sp>
      <p:sp>
        <p:nvSpPr>
          <p:cNvPr id="5" name="TextBox 4">
            <a:extLst>
              <a:ext uri="{FF2B5EF4-FFF2-40B4-BE49-F238E27FC236}">
                <a16:creationId xmlns:a16="http://schemas.microsoft.com/office/drawing/2014/main" id="{FF211E6C-00DF-4D31-A1E3-F4D366CA5042}"/>
              </a:ext>
            </a:extLst>
          </p:cNvPr>
          <p:cNvSpPr txBox="1"/>
          <p:nvPr/>
        </p:nvSpPr>
        <p:spPr>
          <a:xfrm>
            <a:off x="240631" y="6120064"/>
            <a:ext cx="778162" cy="369332"/>
          </a:xfrm>
          <a:prstGeom prst="rect">
            <a:avLst/>
          </a:prstGeom>
          <a:noFill/>
        </p:spPr>
        <p:txBody>
          <a:bodyPr wrap="none" rtlCol="0">
            <a:spAutoFit/>
          </a:bodyPr>
          <a:lstStyle/>
          <a:p>
            <a:r>
              <a:rPr lang="en-AU" dirty="0"/>
              <a:t>Assets</a:t>
            </a:r>
          </a:p>
        </p:txBody>
      </p:sp>
      <p:sp>
        <p:nvSpPr>
          <p:cNvPr id="6" name="TextBox 5">
            <a:extLst>
              <a:ext uri="{FF2B5EF4-FFF2-40B4-BE49-F238E27FC236}">
                <a16:creationId xmlns:a16="http://schemas.microsoft.com/office/drawing/2014/main" id="{15C9AEE5-EB07-408C-AAD2-203EDA4BFEF4}"/>
              </a:ext>
            </a:extLst>
          </p:cNvPr>
          <p:cNvSpPr txBox="1"/>
          <p:nvPr/>
        </p:nvSpPr>
        <p:spPr>
          <a:xfrm>
            <a:off x="159938" y="2584184"/>
            <a:ext cx="7042967" cy="3416320"/>
          </a:xfrm>
          <a:prstGeom prst="rect">
            <a:avLst/>
          </a:prstGeom>
          <a:noFill/>
        </p:spPr>
        <p:txBody>
          <a:bodyPr wrap="square" rtlCol="0">
            <a:spAutoFit/>
          </a:bodyPr>
          <a:lstStyle/>
          <a:p>
            <a:pPr marL="285750" indent="-285750">
              <a:buFont typeface="Arial" panose="020B0604020202020204" pitchFamily="34" charset="0"/>
              <a:buChar char="•"/>
            </a:pPr>
            <a:r>
              <a:rPr lang="en-AU" dirty="0"/>
              <a:t>Check and set your canvas output setting</a:t>
            </a:r>
          </a:p>
          <a:p>
            <a:pPr marL="285750" indent="-285750">
              <a:buFont typeface="Arial" panose="020B0604020202020204" pitchFamily="34" charset="0"/>
              <a:buChar char="•"/>
            </a:pPr>
            <a:r>
              <a:rPr lang="en-AU" dirty="0"/>
              <a:t>Your cloth print width (140cm) </a:t>
            </a:r>
          </a:p>
          <a:p>
            <a:pPr marL="285750" indent="-285750">
              <a:buFont typeface="Arial" panose="020B0604020202020204" pitchFamily="34" charset="0"/>
              <a:buChar char="•"/>
            </a:pPr>
            <a:r>
              <a:rPr lang="en-AU" dirty="0"/>
              <a:t>Your shirt material height (84cm for a 2XL plus extra 1cm for seams)</a:t>
            </a:r>
          </a:p>
          <a:p>
            <a:pPr marL="285750" indent="-285750">
              <a:buFont typeface="Arial" panose="020B0604020202020204" pitchFamily="34" charset="0"/>
              <a:buChar char="•"/>
            </a:pPr>
            <a:r>
              <a:rPr lang="en-AU" dirty="0"/>
              <a:t>Clean up edges and reflections (things that might stand out too much)</a:t>
            </a:r>
          </a:p>
          <a:p>
            <a:pPr marL="285750" indent="-285750">
              <a:buFont typeface="Arial" panose="020B0604020202020204" pitchFamily="34" charset="0"/>
              <a:buChar char="•"/>
            </a:pPr>
            <a:r>
              <a:rPr lang="en-AU" dirty="0"/>
              <a:t>Determine edge colour (black, sunset, dark green, yellow)</a:t>
            </a:r>
          </a:p>
          <a:p>
            <a:pPr marL="285750" indent="-285750">
              <a:buFont typeface="Arial" panose="020B0604020202020204" pitchFamily="34" charset="0"/>
              <a:buChar char="•"/>
            </a:pPr>
            <a:r>
              <a:rPr lang="en-AU" dirty="0"/>
              <a:t>Make sure no deleted areas will appear as white if you have a coloured background</a:t>
            </a:r>
          </a:p>
          <a:p>
            <a:pPr marL="285750" indent="-285750">
              <a:buFont typeface="Arial" panose="020B0604020202020204" pitchFamily="34" charset="0"/>
              <a:buChar char="•"/>
            </a:pPr>
            <a:r>
              <a:rPr lang="en-AU" dirty="0"/>
              <a:t>Create the seamless pattern</a:t>
            </a:r>
          </a:p>
          <a:p>
            <a:pPr marL="285750" indent="-285750">
              <a:buFont typeface="Arial" panose="020B0604020202020204" pitchFamily="34" charset="0"/>
              <a:buChar char="•"/>
            </a:pPr>
            <a:r>
              <a:rPr lang="en-AU" dirty="0"/>
              <a:t>Consider if the seamless pattern has space between pattern elements to allow for sowing seams or other techniques are used to create the seamless art across the centre buttons.</a:t>
            </a:r>
          </a:p>
          <a:p>
            <a:endParaRPr lang="en-AU" dirty="0"/>
          </a:p>
        </p:txBody>
      </p:sp>
      <p:sp>
        <p:nvSpPr>
          <p:cNvPr id="7" name="Arrow: Right 6">
            <a:extLst>
              <a:ext uri="{FF2B5EF4-FFF2-40B4-BE49-F238E27FC236}">
                <a16:creationId xmlns:a16="http://schemas.microsoft.com/office/drawing/2014/main" id="{2EB00343-9B64-4F71-B0C8-79546C6AA423}"/>
              </a:ext>
            </a:extLst>
          </p:cNvPr>
          <p:cNvSpPr/>
          <p:nvPr/>
        </p:nvSpPr>
        <p:spPr>
          <a:xfrm rot="19964603">
            <a:off x="6954253" y="3312695"/>
            <a:ext cx="3352800" cy="4812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Rounded Corners 7">
            <a:extLst>
              <a:ext uri="{FF2B5EF4-FFF2-40B4-BE49-F238E27FC236}">
                <a16:creationId xmlns:a16="http://schemas.microsoft.com/office/drawing/2014/main" id="{304367CC-19EC-45F9-9250-A80092C21D3F}"/>
              </a:ext>
            </a:extLst>
          </p:cNvPr>
          <p:cNvSpPr/>
          <p:nvPr/>
        </p:nvSpPr>
        <p:spPr>
          <a:xfrm>
            <a:off x="10131072" y="2946361"/>
            <a:ext cx="1900990" cy="11448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To Print Company to print cloth</a:t>
            </a:r>
          </a:p>
        </p:txBody>
      </p:sp>
      <p:pic>
        <p:nvPicPr>
          <p:cNvPr id="9" name="Picture 8" descr="A picture containing furniture&#10;&#10;Description automatically generated">
            <a:extLst>
              <a:ext uri="{FF2B5EF4-FFF2-40B4-BE49-F238E27FC236}">
                <a16:creationId xmlns:a16="http://schemas.microsoft.com/office/drawing/2014/main" id="{094ACFD8-EC19-4083-9136-A4CAA700CB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1156" y="745782"/>
            <a:ext cx="2451201" cy="1838402"/>
          </a:xfrm>
          <a:prstGeom prst="rect">
            <a:avLst/>
          </a:prstGeom>
        </p:spPr>
      </p:pic>
      <p:pic>
        <p:nvPicPr>
          <p:cNvPr id="10" name="Graphic 9" descr="Printer outline">
            <a:extLst>
              <a:ext uri="{FF2B5EF4-FFF2-40B4-BE49-F238E27FC236}">
                <a16:creationId xmlns:a16="http://schemas.microsoft.com/office/drawing/2014/main" id="{CB3F68F0-D8AE-476B-AED9-66AFA4D05FD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66802" y="-156184"/>
            <a:ext cx="2524665" cy="2524665"/>
          </a:xfrm>
          <a:prstGeom prst="rect">
            <a:avLst/>
          </a:prstGeom>
        </p:spPr>
      </p:pic>
      <p:sp>
        <p:nvSpPr>
          <p:cNvPr id="12" name="TextBox 11">
            <a:extLst>
              <a:ext uri="{FF2B5EF4-FFF2-40B4-BE49-F238E27FC236}">
                <a16:creationId xmlns:a16="http://schemas.microsoft.com/office/drawing/2014/main" id="{3ED81100-FACC-410C-9D2D-778BB9289F9E}"/>
              </a:ext>
            </a:extLst>
          </p:cNvPr>
          <p:cNvSpPr txBox="1"/>
          <p:nvPr/>
        </p:nvSpPr>
        <p:spPr>
          <a:xfrm>
            <a:off x="4106082" y="6218899"/>
            <a:ext cx="7343291" cy="369332"/>
          </a:xfrm>
          <a:prstGeom prst="rect">
            <a:avLst/>
          </a:prstGeom>
          <a:noFill/>
        </p:spPr>
        <p:txBody>
          <a:bodyPr wrap="square">
            <a:spAutoFit/>
          </a:bodyPr>
          <a:lstStyle/>
          <a:p>
            <a:r>
              <a:rPr lang="en-AU" dirty="0">
                <a:hlinkClick r:id="rId8"/>
              </a:rPr>
              <a:t>Frankie and Swiss | Custom Fabric Printing | Test Print Your Design</a:t>
            </a:r>
            <a:endParaRPr lang="en-AU" dirty="0"/>
          </a:p>
        </p:txBody>
      </p:sp>
      <p:pic>
        <p:nvPicPr>
          <p:cNvPr id="1026" name="Picture 2">
            <a:extLst>
              <a:ext uri="{FF2B5EF4-FFF2-40B4-BE49-F238E27FC236}">
                <a16:creationId xmlns:a16="http://schemas.microsoft.com/office/drawing/2014/main" id="{A395BEC4-E3A8-426E-A78E-CA4C4A721FC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44321" y="4154295"/>
            <a:ext cx="2767739" cy="2075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347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EBED76-5856-46D9-9F99-732603D0A0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904" y="4965032"/>
            <a:ext cx="2523958" cy="1892968"/>
          </a:xfrm>
          <a:prstGeom prst="rect">
            <a:avLst/>
          </a:prstGeom>
        </p:spPr>
      </p:pic>
      <p:pic>
        <p:nvPicPr>
          <p:cNvPr id="2" name="Picture 1" descr="Logo&#10;&#10;Description automatically generated">
            <a:extLst>
              <a:ext uri="{FF2B5EF4-FFF2-40B4-BE49-F238E27FC236}">
                <a16:creationId xmlns:a16="http://schemas.microsoft.com/office/drawing/2014/main" id="{3382A02C-BA02-47A6-87E3-16A2601784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170" y="1509057"/>
            <a:ext cx="1126083" cy="1097970"/>
          </a:xfrm>
          <a:prstGeom prst="rect">
            <a:avLst/>
          </a:prstGeom>
        </p:spPr>
      </p:pic>
      <p:pic>
        <p:nvPicPr>
          <p:cNvPr id="3" name="Picture 2" descr="Logo&#10;&#10;Description automatically generated">
            <a:extLst>
              <a:ext uri="{FF2B5EF4-FFF2-40B4-BE49-F238E27FC236}">
                <a16:creationId xmlns:a16="http://schemas.microsoft.com/office/drawing/2014/main" id="{CD1F8691-41B2-4C97-969B-511EC91B0F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158" y="227593"/>
            <a:ext cx="1126083" cy="1097970"/>
          </a:xfrm>
          <a:prstGeom prst="rect">
            <a:avLst/>
          </a:prstGeom>
        </p:spPr>
      </p:pic>
      <p:pic>
        <p:nvPicPr>
          <p:cNvPr id="5" name="Picture 4" descr="A picture containing colorful, dark, decorated&#10;&#10;Description automatically generated">
            <a:extLst>
              <a:ext uri="{FF2B5EF4-FFF2-40B4-BE49-F238E27FC236}">
                <a16:creationId xmlns:a16="http://schemas.microsoft.com/office/drawing/2014/main" id="{9BA8B6C7-22B6-449F-9E11-A7265B2671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35453" y="4083510"/>
            <a:ext cx="3699320" cy="2774490"/>
          </a:xfrm>
          <a:prstGeom prst="rect">
            <a:avLst/>
          </a:prstGeom>
        </p:spPr>
      </p:pic>
      <p:sp>
        <p:nvSpPr>
          <p:cNvPr id="6" name="Title 5">
            <a:extLst>
              <a:ext uri="{FF2B5EF4-FFF2-40B4-BE49-F238E27FC236}">
                <a16:creationId xmlns:a16="http://schemas.microsoft.com/office/drawing/2014/main" id="{BBE8761B-A4F7-42B2-B1DD-AB9F2BCF18AF}"/>
              </a:ext>
            </a:extLst>
          </p:cNvPr>
          <p:cNvSpPr>
            <a:spLocks noGrp="1"/>
          </p:cNvSpPr>
          <p:nvPr>
            <p:ph type="title"/>
          </p:nvPr>
        </p:nvSpPr>
        <p:spPr>
          <a:xfrm>
            <a:off x="1463841" y="72190"/>
            <a:ext cx="3781927" cy="2687052"/>
          </a:xfrm>
        </p:spPr>
        <p:txBody>
          <a:bodyPr>
            <a:normAutofit/>
          </a:bodyPr>
          <a:lstStyle/>
          <a:p>
            <a:r>
              <a:rPr lang="en-AU" dirty="0"/>
              <a:t>Stock </a:t>
            </a:r>
            <a:br>
              <a:rPr lang="en-AU" dirty="0"/>
            </a:br>
            <a:r>
              <a:rPr lang="en-AU" dirty="0"/>
              <a:t>and </a:t>
            </a:r>
            <a:br>
              <a:rPr lang="en-AU" dirty="0"/>
            </a:br>
            <a:r>
              <a:rPr lang="en-AU" dirty="0"/>
              <a:t>Dimension</a:t>
            </a:r>
          </a:p>
        </p:txBody>
      </p:sp>
      <p:sp>
        <p:nvSpPr>
          <p:cNvPr id="7" name="TextBox 6">
            <a:extLst>
              <a:ext uri="{FF2B5EF4-FFF2-40B4-BE49-F238E27FC236}">
                <a16:creationId xmlns:a16="http://schemas.microsoft.com/office/drawing/2014/main" id="{32E62938-877B-4D81-87BE-5CF2D66B7869}"/>
              </a:ext>
            </a:extLst>
          </p:cNvPr>
          <p:cNvSpPr txBox="1"/>
          <p:nvPr/>
        </p:nvSpPr>
        <p:spPr>
          <a:xfrm>
            <a:off x="235461" y="2892200"/>
            <a:ext cx="7042967" cy="2585323"/>
          </a:xfrm>
          <a:prstGeom prst="rect">
            <a:avLst/>
          </a:prstGeom>
          <a:noFill/>
        </p:spPr>
        <p:txBody>
          <a:bodyPr wrap="square" rtlCol="0">
            <a:spAutoFit/>
          </a:bodyPr>
          <a:lstStyle/>
          <a:p>
            <a:pPr marL="285750" indent="-285750">
              <a:buFont typeface="Arial" panose="020B0604020202020204" pitchFamily="34" charset="0"/>
              <a:buChar char="•"/>
            </a:pPr>
            <a:r>
              <a:rPr lang="en-AU" dirty="0"/>
              <a:t>Adobe Stock has paid and free 3D assets which you can use in Dimension</a:t>
            </a:r>
          </a:p>
          <a:p>
            <a:pPr marL="285750" indent="-285750">
              <a:buFont typeface="Arial" panose="020B0604020202020204" pitchFamily="34" charset="0"/>
              <a:buChar char="•"/>
            </a:pPr>
            <a:r>
              <a:rPr lang="en-AU" dirty="0"/>
              <a:t>Applying patterns to the shirts in Dimension with backdrops provides visual context to your designs</a:t>
            </a:r>
          </a:p>
          <a:p>
            <a:pPr marL="285750" indent="-285750">
              <a:buFont typeface="Arial" panose="020B0604020202020204" pitchFamily="34" charset="0"/>
              <a:buChar char="•"/>
            </a:pPr>
            <a:r>
              <a:rPr lang="en-AU" dirty="0"/>
              <a:t>Consider doing this step before clean up to gain a quick idea of image size relativity on the surface you are applying it to</a:t>
            </a:r>
          </a:p>
          <a:p>
            <a:pPr marL="285750" indent="-285750">
              <a:buFont typeface="Arial" panose="020B0604020202020204" pitchFamily="34" charset="0"/>
              <a:buChar char="•"/>
            </a:pPr>
            <a:r>
              <a:rPr lang="en-AU" dirty="0"/>
              <a:t>It also provides you with incentive when you see </a:t>
            </a:r>
            <a:r>
              <a:rPr lang="en-AU" dirty="0" err="1"/>
              <a:t>mockups</a:t>
            </a:r>
            <a:r>
              <a:rPr lang="en-AU" dirty="0"/>
              <a:t> of what you are trying to create</a:t>
            </a:r>
          </a:p>
          <a:p>
            <a:endParaRPr lang="en-AU" dirty="0"/>
          </a:p>
        </p:txBody>
      </p:sp>
      <p:pic>
        <p:nvPicPr>
          <p:cNvPr id="10" name="Picture 9">
            <a:extLst>
              <a:ext uri="{FF2B5EF4-FFF2-40B4-BE49-F238E27FC236}">
                <a16:creationId xmlns:a16="http://schemas.microsoft.com/office/drawing/2014/main" id="{A00F7681-6EBE-422B-B0EE-8BF5E14CB107}"/>
              </a:ext>
            </a:extLst>
          </p:cNvPr>
          <p:cNvPicPr>
            <a:picLocks noChangeAspect="1"/>
          </p:cNvPicPr>
          <p:nvPr/>
        </p:nvPicPr>
        <p:blipFill>
          <a:blip r:embed="rId7"/>
          <a:stretch>
            <a:fillRect/>
          </a:stretch>
        </p:blipFill>
        <p:spPr>
          <a:xfrm>
            <a:off x="7197247" y="72190"/>
            <a:ext cx="4872073" cy="3657627"/>
          </a:xfrm>
          <a:prstGeom prst="rect">
            <a:avLst/>
          </a:prstGeom>
        </p:spPr>
      </p:pic>
      <p:sp>
        <p:nvSpPr>
          <p:cNvPr id="11" name="Rectangle: Rounded Corners 10">
            <a:extLst>
              <a:ext uri="{FF2B5EF4-FFF2-40B4-BE49-F238E27FC236}">
                <a16:creationId xmlns:a16="http://schemas.microsoft.com/office/drawing/2014/main" id="{8C3463AF-AC3D-458E-B190-2E9361768094}"/>
              </a:ext>
            </a:extLst>
          </p:cNvPr>
          <p:cNvSpPr/>
          <p:nvPr/>
        </p:nvSpPr>
        <p:spPr>
          <a:xfrm>
            <a:off x="5952913" y="4994108"/>
            <a:ext cx="3015916" cy="16742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Use for websites, conceptualisation, marketing, Selection polling and surveys</a:t>
            </a:r>
          </a:p>
        </p:txBody>
      </p:sp>
      <p:graphicFrame>
        <p:nvGraphicFramePr>
          <p:cNvPr id="8" name="Object 7">
            <a:extLst>
              <a:ext uri="{FF2B5EF4-FFF2-40B4-BE49-F238E27FC236}">
                <a16:creationId xmlns:a16="http://schemas.microsoft.com/office/drawing/2014/main" id="{557C29F6-A748-4992-A70F-4B62660FF86B}"/>
              </a:ext>
            </a:extLst>
          </p:cNvPr>
          <p:cNvGraphicFramePr>
            <a:graphicFrameLocks noChangeAspect="1"/>
          </p:cNvGraphicFramePr>
          <p:nvPr>
            <p:extLst>
              <p:ext uri="{D42A27DB-BD31-4B8C-83A1-F6EECF244321}">
                <p14:modId xmlns:p14="http://schemas.microsoft.com/office/powerpoint/2010/main" val="3518099912"/>
              </p:ext>
            </p:extLst>
          </p:nvPr>
        </p:nvGraphicFramePr>
        <p:xfrm>
          <a:off x="4284450" y="149051"/>
          <a:ext cx="3336925" cy="2505075"/>
        </p:xfrm>
        <a:graphic>
          <a:graphicData uri="http://schemas.openxmlformats.org/presentationml/2006/ole">
            <mc:AlternateContent xmlns:mc="http://schemas.openxmlformats.org/markup-compatibility/2006">
              <mc:Choice xmlns:v="urn:schemas-microsoft-com:vml" Requires="v">
                <p:oleObj r:id="rId8" imgW="13002840" imgH="9752040" progId="">
                  <p:embed/>
                </p:oleObj>
              </mc:Choice>
              <mc:Fallback>
                <p:oleObj r:id="rId8" imgW="13002840" imgH="9752040" progId="">
                  <p:embed/>
                  <p:pic>
                    <p:nvPicPr>
                      <p:cNvPr id="8" name="Object 7">
                        <a:extLst>
                          <a:ext uri="{FF2B5EF4-FFF2-40B4-BE49-F238E27FC236}">
                            <a16:creationId xmlns:a16="http://schemas.microsoft.com/office/drawing/2014/main" id="{557C29F6-A748-4992-A70F-4B62660FF86B}"/>
                          </a:ext>
                        </a:extLst>
                      </p:cNvPr>
                      <p:cNvPicPr/>
                      <p:nvPr/>
                    </p:nvPicPr>
                    <p:blipFill>
                      <a:blip r:embed="rId9"/>
                      <a:stretch>
                        <a:fillRect/>
                      </a:stretch>
                    </p:blipFill>
                    <p:spPr>
                      <a:xfrm>
                        <a:off x="4284450" y="149051"/>
                        <a:ext cx="3336925" cy="2505075"/>
                      </a:xfrm>
                      <a:prstGeom prst="rect">
                        <a:avLst/>
                      </a:prstGeom>
                    </p:spPr>
                  </p:pic>
                </p:oleObj>
              </mc:Fallback>
            </mc:AlternateContent>
          </a:graphicData>
        </a:graphic>
      </p:graphicFrame>
    </p:spTree>
    <p:extLst>
      <p:ext uri="{BB962C8B-B14F-4D97-AF65-F5344CB8AC3E}">
        <p14:creationId xmlns:p14="http://schemas.microsoft.com/office/powerpoint/2010/main" val="18123597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sky, colorful&#10;&#10;Description automatically generated">
            <a:extLst>
              <a:ext uri="{FF2B5EF4-FFF2-40B4-BE49-F238E27FC236}">
                <a16:creationId xmlns:a16="http://schemas.microsoft.com/office/drawing/2014/main" id="{6000321A-FF9F-4477-B17C-84A415D33D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676" y="2471022"/>
            <a:ext cx="5186149" cy="3889612"/>
          </a:xfrm>
          <a:prstGeom prst="rect">
            <a:avLst/>
          </a:prstGeom>
        </p:spPr>
      </p:pic>
      <p:pic>
        <p:nvPicPr>
          <p:cNvPr id="4" name="Picture 3">
            <a:extLst>
              <a:ext uri="{FF2B5EF4-FFF2-40B4-BE49-F238E27FC236}">
                <a16:creationId xmlns:a16="http://schemas.microsoft.com/office/drawing/2014/main" id="{33EBED76-5856-46D9-9F99-732603D0A0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0992" y="2470678"/>
            <a:ext cx="2523958" cy="1892968"/>
          </a:xfrm>
          <a:prstGeom prst="rect">
            <a:avLst/>
          </a:prstGeom>
        </p:spPr>
      </p:pic>
      <p:pic>
        <p:nvPicPr>
          <p:cNvPr id="2" name="Picture 1" descr="Logo&#10;&#10;Description automatically generated">
            <a:extLst>
              <a:ext uri="{FF2B5EF4-FFF2-40B4-BE49-F238E27FC236}">
                <a16:creationId xmlns:a16="http://schemas.microsoft.com/office/drawing/2014/main" id="{3382A02C-BA02-47A6-87E3-16A2601784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988" y="107887"/>
            <a:ext cx="1126083" cy="1097970"/>
          </a:xfrm>
          <a:prstGeom prst="rect">
            <a:avLst/>
          </a:prstGeom>
        </p:spPr>
      </p:pic>
      <p:pic>
        <p:nvPicPr>
          <p:cNvPr id="5" name="Picture 4" descr="A picture containing colorful, dark, decorated&#10;&#10;Description automatically generated">
            <a:extLst>
              <a:ext uri="{FF2B5EF4-FFF2-40B4-BE49-F238E27FC236}">
                <a16:creationId xmlns:a16="http://schemas.microsoft.com/office/drawing/2014/main" id="{9BA8B6C7-22B6-449F-9E11-A7265B2671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02873" y="4083510"/>
            <a:ext cx="3699320" cy="2774490"/>
          </a:xfrm>
          <a:prstGeom prst="rect">
            <a:avLst/>
          </a:prstGeom>
        </p:spPr>
      </p:pic>
      <p:sp>
        <p:nvSpPr>
          <p:cNvPr id="6" name="Title 5">
            <a:extLst>
              <a:ext uri="{FF2B5EF4-FFF2-40B4-BE49-F238E27FC236}">
                <a16:creationId xmlns:a16="http://schemas.microsoft.com/office/drawing/2014/main" id="{BBE8761B-A4F7-42B2-B1DD-AB9F2BCF18AF}"/>
              </a:ext>
            </a:extLst>
          </p:cNvPr>
          <p:cNvSpPr>
            <a:spLocks noGrp="1"/>
          </p:cNvSpPr>
          <p:nvPr>
            <p:ph type="title"/>
          </p:nvPr>
        </p:nvSpPr>
        <p:spPr>
          <a:xfrm>
            <a:off x="1463841" y="72190"/>
            <a:ext cx="3781927" cy="933195"/>
          </a:xfrm>
        </p:spPr>
        <p:txBody>
          <a:bodyPr>
            <a:normAutofit/>
          </a:bodyPr>
          <a:lstStyle/>
          <a:p>
            <a:r>
              <a:rPr lang="en-AU" dirty="0"/>
              <a:t>Dimension</a:t>
            </a:r>
          </a:p>
        </p:txBody>
      </p:sp>
      <p:sp>
        <p:nvSpPr>
          <p:cNvPr id="7" name="TextBox 6">
            <a:extLst>
              <a:ext uri="{FF2B5EF4-FFF2-40B4-BE49-F238E27FC236}">
                <a16:creationId xmlns:a16="http://schemas.microsoft.com/office/drawing/2014/main" id="{32E62938-877B-4D81-87BE-5CF2D66B7869}"/>
              </a:ext>
            </a:extLst>
          </p:cNvPr>
          <p:cNvSpPr txBox="1"/>
          <p:nvPr/>
        </p:nvSpPr>
        <p:spPr>
          <a:xfrm>
            <a:off x="289421" y="1258262"/>
            <a:ext cx="3957566" cy="1200329"/>
          </a:xfrm>
          <a:prstGeom prst="rect">
            <a:avLst/>
          </a:prstGeom>
          <a:noFill/>
        </p:spPr>
        <p:txBody>
          <a:bodyPr wrap="square" rtlCol="0">
            <a:spAutoFit/>
          </a:bodyPr>
          <a:lstStyle/>
          <a:p>
            <a:pPr marL="285750" indent="-285750">
              <a:buFont typeface="Arial" panose="020B0604020202020204" pitchFamily="34" charset="0"/>
              <a:buChar char="•"/>
            </a:pPr>
            <a:r>
              <a:rPr lang="en-AU" dirty="0"/>
              <a:t>This was so much fun, quick and easy… Here are some of my samples for this project</a:t>
            </a:r>
          </a:p>
          <a:p>
            <a:endParaRPr lang="en-AU" dirty="0"/>
          </a:p>
        </p:txBody>
      </p:sp>
      <p:pic>
        <p:nvPicPr>
          <p:cNvPr id="10" name="Picture 9">
            <a:extLst>
              <a:ext uri="{FF2B5EF4-FFF2-40B4-BE49-F238E27FC236}">
                <a16:creationId xmlns:a16="http://schemas.microsoft.com/office/drawing/2014/main" id="{A00F7681-6EBE-422B-B0EE-8BF5E14CB107}"/>
              </a:ext>
            </a:extLst>
          </p:cNvPr>
          <p:cNvPicPr>
            <a:picLocks noChangeAspect="1"/>
          </p:cNvPicPr>
          <p:nvPr/>
        </p:nvPicPr>
        <p:blipFill>
          <a:blip r:embed="rId7"/>
          <a:stretch>
            <a:fillRect/>
          </a:stretch>
        </p:blipFill>
        <p:spPr>
          <a:xfrm>
            <a:off x="7197247" y="72190"/>
            <a:ext cx="4872073" cy="3657627"/>
          </a:xfrm>
          <a:prstGeom prst="rect">
            <a:avLst/>
          </a:prstGeom>
        </p:spPr>
      </p:pic>
      <p:graphicFrame>
        <p:nvGraphicFramePr>
          <p:cNvPr id="8" name="Object 7">
            <a:extLst>
              <a:ext uri="{FF2B5EF4-FFF2-40B4-BE49-F238E27FC236}">
                <a16:creationId xmlns:a16="http://schemas.microsoft.com/office/drawing/2014/main" id="{557C29F6-A748-4992-A70F-4B62660FF86B}"/>
              </a:ext>
            </a:extLst>
          </p:cNvPr>
          <p:cNvGraphicFramePr>
            <a:graphicFrameLocks noChangeAspect="1"/>
          </p:cNvGraphicFramePr>
          <p:nvPr/>
        </p:nvGraphicFramePr>
        <p:xfrm>
          <a:off x="4284450" y="149051"/>
          <a:ext cx="3336925" cy="2505075"/>
        </p:xfrm>
        <a:graphic>
          <a:graphicData uri="http://schemas.openxmlformats.org/presentationml/2006/ole">
            <mc:AlternateContent xmlns:mc="http://schemas.openxmlformats.org/markup-compatibility/2006">
              <mc:Choice xmlns:v="urn:schemas-microsoft-com:vml" Requires="v">
                <p:oleObj r:id="rId8" imgW="13002840" imgH="9752040" progId="">
                  <p:embed/>
                </p:oleObj>
              </mc:Choice>
              <mc:Fallback>
                <p:oleObj r:id="rId8" imgW="13002840" imgH="9752040" progId="">
                  <p:embed/>
                  <p:pic>
                    <p:nvPicPr>
                      <p:cNvPr id="8" name="Object 7">
                        <a:extLst>
                          <a:ext uri="{FF2B5EF4-FFF2-40B4-BE49-F238E27FC236}">
                            <a16:creationId xmlns:a16="http://schemas.microsoft.com/office/drawing/2014/main" id="{557C29F6-A748-4992-A70F-4B62660FF86B}"/>
                          </a:ext>
                        </a:extLst>
                      </p:cNvPr>
                      <p:cNvPicPr/>
                      <p:nvPr/>
                    </p:nvPicPr>
                    <p:blipFill>
                      <a:blip r:embed="rId9"/>
                      <a:stretch>
                        <a:fillRect/>
                      </a:stretch>
                    </p:blipFill>
                    <p:spPr>
                      <a:xfrm>
                        <a:off x="4284450" y="149051"/>
                        <a:ext cx="3336925" cy="2505075"/>
                      </a:xfrm>
                      <a:prstGeom prst="rect">
                        <a:avLst/>
                      </a:prstGeom>
                    </p:spPr>
                  </p:pic>
                </p:oleObj>
              </mc:Fallback>
            </mc:AlternateContent>
          </a:graphicData>
        </a:graphic>
      </p:graphicFrame>
      <p:pic>
        <p:nvPicPr>
          <p:cNvPr id="12" name="Picture 11" descr="A picture containing text&#10;&#10;Description automatically generated">
            <a:extLst>
              <a:ext uri="{FF2B5EF4-FFF2-40B4-BE49-F238E27FC236}">
                <a16:creationId xmlns:a16="http://schemas.microsoft.com/office/drawing/2014/main" id="{42918274-2438-448E-BE8E-4B61E3DBBE6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86066" y="4126382"/>
            <a:ext cx="3646846" cy="2735135"/>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14728210-E10C-4AF6-828A-C19FCFCF809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4984663"/>
            <a:ext cx="2497783" cy="1873337"/>
          </a:xfrm>
          <a:prstGeom prst="rect">
            <a:avLst/>
          </a:prstGeom>
        </p:spPr>
      </p:pic>
      <p:pic>
        <p:nvPicPr>
          <p:cNvPr id="18" name="Picture 17" descr="A picture containing indoor, wall, floor, colorful&#10;&#10;Description automatically generated">
            <a:extLst>
              <a:ext uri="{FF2B5EF4-FFF2-40B4-BE49-F238E27FC236}">
                <a16:creationId xmlns:a16="http://schemas.microsoft.com/office/drawing/2014/main" id="{FEF0F79E-439F-491E-9BB5-2406214EBDB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2258119"/>
            <a:ext cx="2383809" cy="1787857"/>
          </a:xfrm>
          <a:prstGeom prst="rect">
            <a:avLst/>
          </a:prstGeom>
        </p:spPr>
      </p:pic>
    </p:spTree>
    <p:extLst>
      <p:ext uri="{BB962C8B-B14F-4D97-AF65-F5344CB8AC3E}">
        <p14:creationId xmlns:p14="http://schemas.microsoft.com/office/powerpoint/2010/main" val="14458521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id="{F857967B-E4F3-4AB9-86F8-DB6959A74D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74" y="113796"/>
            <a:ext cx="1124521" cy="1097970"/>
          </a:xfrm>
          <a:prstGeom prst="rect">
            <a:avLst/>
          </a:prstGeom>
        </p:spPr>
      </p:pic>
      <p:pic>
        <p:nvPicPr>
          <p:cNvPr id="3" name="Picture 2" descr="A picture containing text, clipart&#10;&#10;Description automatically generated">
            <a:extLst>
              <a:ext uri="{FF2B5EF4-FFF2-40B4-BE49-F238E27FC236}">
                <a16:creationId xmlns:a16="http://schemas.microsoft.com/office/drawing/2014/main" id="{4BCB5E04-3D89-4424-B592-5EB2A37876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1695" y="181832"/>
            <a:ext cx="1650863" cy="725485"/>
          </a:xfrm>
          <a:prstGeom prst="rect">
            <a:avLst/>
          </a:prstGeom>
        </p:spPr>
      </p:pic>
      <p:sp>
        <p:nvSpPr>
          <p:cNvPr id="4" name="Title 3">
            <a:extLst>
              <a:ext uri="{FF2B5EF4-FFF2-40B4-BE49-F238E27FC236}">
                <a16:creationId xmlns:a16="http://schemas.microsoft.com/office/drawing/2014/main" id="{02FB266D-F648-4725-AAA2-FAA9F1EC0B35}"/>
              </a:ext>
            </a:extLst>
          </p:cNvPr>
          <p:cNvSpPr>
            <a:spLocks noGrp="1"/>
          </p:cNvSpPr>
          <p:nvPr>
            <p:ph type="title"/>
          </p:nvPr>
        </p:nvSpPr>
        <p:spPr>
          <a:xfrm>
            <a:off x="1241946" y="0"/>
            <a:ext cx="10111854" cy="1325563"/>
          </a:xfrm>
        </p:spPr>
        <p:txBody>
          <a:bodyPr/>
          <a:lstStyle/>
          <a:p>
            <a:r>
              <a:rPr lang="en-AU" dirty="0"/>
              <a:t>Fresco and Art Hub for Kids</a:t>
            </a:r>
          </a:p>
        </p:txBody>
      </p:sp>
      <p:pic>
        <p:nvPicPr>
          <p:cNvPr id="5" name="Online Media 4" title="How To Draw An Alligator">
            <a:hlinkClick r:id="" action="ppaction://media"/>
            <a:extLst>
              <a:ext uri="{FF2B5EF4-FFF2-40B4-BE49-F238E27FC236}">
                <a16:creationId xmlns:a16="http://schemas.microsoft.com/office/drawing/2014/main" id="{AAE23959-56F1-4CE6-B9A9-536B3528B38B}"/>
              </a:ext>
            </a:extLst>
          </p:cNvPr>
          <p:cNvPicPr>
            <a:picLocks noRot="1" noChangeAspect="1"/>
          </p:cNvPicPr>
          <p:nvPr>
            <a:videoFile r:link="rId1"/>
          </p:nvPr>
        </p:nvPicPr>
        <p:blipFill>
          <a:blip r:embed="rId6"/>
          <a:stretch>
            <a:fillRect/>
          </a:stretch>
        </p:blipFill>
        <p:spPr>
          <a:xfrm>
            <a:off x="9349874" y="1325563"/>
            <a:ext cx="2540000" cy="1435100"/>
          </a:xfrm>
          <a:prstGeom prst="rect">
            <a:avLst/>
          </a:prstGeom>
        </p:spPr>
      </p:pic>
      <p:sp>
        <p:nvSpPr>
          <p:cNvPr id="7" name="TextBox 6">
            <a:extLst>
              <a:ext uri="{FF2B5EF4-FFF2-40B4-BE49-F238E27FC236}">
                <a16:creationId xmlns:a16="http://schemas.microsoft.com/office/drawing/2014/main" id="{E0BA944D-BE72-41FF-AE8F-399E16339124}"/>
              </a:ext>
            </a:extLst>
          </p:cNvPr>
          <p:cNvSpPr txBox="1"/>
          <p:nvPr/>
        </p:nvSpPr>
        <p:spPr>
          <a:xfrm>
            <a:off x="9039726" y="2907449"/>
            <a:ext cx="3328737" cy="369332"/>
          </a:xfrm>
          <a:prstGeom prst="rect">
            <a:avLst/>
          </a:prstGeom>
          <a:noFill/>
        </p:spPr>
        <p:txBody>
          <a:bodyPr wrap="square">
            <a:spAutoFit/>
          </a:bodyPr>
          <a:lstStyle/>
          <a:p>
            <a:r>
              <a:rPr lang="en-AU" dirty="0"/>
              <a:t>https://youtu.be/5tHq9o9nFXo</a:t>
            </a:r>
          </a:p>
        </p:txBody>
      </p:sp>
      <p:sp>
        <p:nvSpPr>
          <p:cNvPr id="8" name="TextBox 7">
            <a:extLst>
              <a:ext uri="{FF2B5EF4-FFF2-40B4-BE49-F238E27FC236}">
                <a16:creationId xmlns:a16="http://schemas.microsoft.com/office/drawing/2014/main" id="{7FBFF8CA-8867-4F32-A201-43E9A8080D89}"/>
              </a:ext>
            </a:extLst>
          </p:cNvPr>
          <p:cNvSpPr txBox="1"/>
          <p:nvPr/>
        </p:nvSpPr>
        <p:spPr>
          <a:xfrm>
            <a:off x="159938" y="2584184"/>
            <a:ext cx="7042967" cy="2031325"/>
          </a:xfrm>
          <a:prstGeom prst="rect">
            <a:avLst/>
          </a:prstGeom>
          <a:noFill/>
        </p:spPr>
        <p:txBody>
          <a:bodyPr wrap="square" rtlCol="0">
            <a:spAutoFit/>
          </a:bodyPr>
          <a:lstStyle/>
          <a:p>
            <a:pPr marL="285750" indent="-285750">
              <a:buFont typeface="Arial" panose="020B0604020202020204" pitchFamily="34" charset="0"/>
              <a:buChar char="•"/>
            </a:pPr>
            <a:r>
              <a:rPr lang="en-AU" dirty="0"/>
              <a:t>I can’t draw or paint</a:t>
            </a:r>
          </a:p>
          <a:p>
            <a:pPr marL="285750" indent="-285750">
              <a:buFont typeface="Arial" panose="020B0604020202020204" pitchFamily="34" charset="0"/>
              <a:buChar char="•"/>
            </a:pPr>
            <a:r>
              <a:rPr lang="en-AU" dirty="0"/>
              <a:t>BUT</a:t>
            </a:r>
          </a:p>
          <a:p>
            <a:pPr marL="285750" indent="-285750">
              <a:buFont typeface="Arial" panose="020B0604020202020204" pitchFamily="34" charset="0"/>
              <a:buChar char="•"/>
            </a:pPr>
            <a:r>
              <a:rPr lang="en-AU" dirty="0"/>
              <a:t>Combining Art Hub for Kids free follow along lessons, I created my own “Hot Chilli Croc” logo…</a:t>
            </a:r>
          </a:p>
          <a:p>
            <a:pPr marL="285750" indent="-285750">
              <a:buFont typeface="Arial" panose="020B0604020202020204" pitchFamily="34" charset="0"/>
              <a:buChar char="•"/>
            </a:pPr>
            <a:r>
              <a:rPr lang="en-AU" dirty="0"/>
              <a:t>It is uniquely mine, even if it is the product of following a kindergarten drawing lesson and combining variations of two more famous logos</a:t>
            </a:r>
          </a:p>
          <a:p>
            <a:endParaRPr lang="en-AU" dirty="0"/>
          </a:p>
        </p:txBody>
      </p:sp>
      <p:pic>
        <p:nvPicPr>
          <p:cNvPr id="1026" name="Picture 2" descr="See the source image">
            <a:extLst>
              <a:ext uri="{FF2B5EF4-FFF2-40B4-BE49-F238E27FC236}">
                <a16:creationId xmlns:a16="http://schemas.microsoft.com/office/drawing/2014/main" id="{119ACD14-A296-4E27-B330-2C3D27041DD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65058" y="5161547"/>
            <a:ext cx="1428750" cy="11334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id="{04DF7E5F-A266-4442-9583-E05EC747589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942" b="89914" l="6653" r="89952">
                        <a14:foregroundMark x1="9504" y1="44092" x2="6653" y2="70605"/>
                        <a14:foregroundMark x1="6653" y1="70605" x2="9708" y2="53026"/>
                      </a14:backgroundRemoval>
                    </a14:imgEffect>
                  </a14:imgLayer>
                </a14:imgProps>
              </a:ext>
              <a:ext uri="{28A0092B-C50C-407E-A947-70E740481C1C}">
                <a14:useLocalDpi xmlns:a14="http://schemas.microsoft.com/office/drawing/2010/main" val="0"/>
              </a:ext>
            </a:extLst>
          </a:blip>
          <a:srcRect/>
          <a:stretch>
            <a:fillRect/>
          </a:stretch>
        </p:blipFill>
        <p:spPr bwMode="auto">
          <a:xfrm>
            <a:off x="3871781" y="5237748"/>
            <a:ext cx="1836566" cy="8651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icture containing text, clipart&#10;&#10;Description automatically generated">
            <a:extLst>
              <a:ext uri="{FF2B5EF4-FFF2-40B4-BE49-F238E27FC236}">
                <a16:creationId xmlns:a16="http://schemas.microsoft.com/office/drawing/2014/main" id="{C73B611B-E288-4360-9DB7-D01DF726B7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8088" y="5025072"/>
            <a:ext cx="2839469" cy="1247827"/>
          </a:xfrm>
          <a:prstGeom prst="rect">
            <a:avLst/>
          </a:prstGeom>
        </p:spPr>
      </p:pic>
      <p:sp>
        <p:nvSpPr>
          <p:cNvPr id="9" name="Plus Sign 8">
            <a:extLst>
              <a:ext uri="{FF2B5EF4-FFF2-40B4-BE49-F238E27FC236}">
                <a16:creationId xmlns:a16="http://schemas.microsoft.com/office/drawing/2014/main" id="{1244853B-0A55-4753-9FF4-3A1CA101A554}"/>
              </a:ext>
            </a:extLst>
          </p:cNvPr>
          <p:cNvSpPr/>
          <p:nvPr/>
        </p:nvSpPr>
        <p:spPr>
          <a:xfrm>
            <a:off x="2806884" y="5278289"/>
            <a:ext cx="914400" cy="9144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Equals 9">
            <a:extLst>
              <a:ext uri="{FF2B5EF4-FFF2-40B4-BE49-F238E27FC236}">
                <a16:creationId xmlns:a16="http://schemas.microsoft.com/office/drawing/2014/main" id="{4471F98C-F52A-40A2-874C-A04A93E7A6C0}"/>
              </a:ext>
            </a:extLst>
          </p:cNvPr>
          <p:cNvSpPr/>
          <p:nvPr/>
        </p:nvSpPr>
        <p:spPr>
          <a:xfrm>
            <a:off x="5846017" y="5213145"/>
            <a:ext cx="914400" cy="9144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3" name="Rectangle: Rounded Corners 12">
            <a:extLst>
              <a:ext uri="{FF2B5EF4-FFF2-40B4-BE49-F238E27FC236}">
                <a16:creationId xmlns:a16="http://schemas.microsoft.com/office/drawing/2014/main" id="{957F1A95-6C29-40F9-A9B7-2FF03CEAAB11}"/>
              </a:ext>
            </a:extLst>
          </p:cNvPr>
          <p:cNvSpPr/>
          <p:nvPr/>
        </p:nvSpPr>
        <p:spPr>
          <a:xfrm>
            <a:off x="4306218" y="1149440"/>
            <a:ext cx="3015916" cy="16742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I wanted an abstract, organic logo that reflected the Northern Territory and Chillies with an edgy, dangerous theme </a:t>
            </a:r>
          </a:p>
        </p:txBody>
      </p:sp>
    </p:spTree>
    <p:extLst>
      <p:ext uri="{BB962C8B-B14F-4D97-AF65-F5344CB8AC3E}">
        <p14:creationId xmlns:p14="http://schemas.microsoft.com/office/powerpoint/2010/main" val="3900219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842356EC031F54295072B6FB9ABB25A" ma:contentTypeVersion="37" ma:contentTypeDescription="Create a new document." ma:contentTypeScope="" ma:versionID="bb3318d228dc13896f621409e244485b">
  <xsd:schema xmlns:xsd="http://www.w3.org/2001/XMLSchema" xmlns:xs="http://www.w3.org/2001/XMLSchema" xmlns:p="http://schemas.microsoft.com/office/2006/metadata/properties" xmlns:ns3="37ae15d9-ed40-4d1e-a771-26a2f9b1b4e6" xmlns:ns4="3cb7b857-1772-4b9b-b293-4757b6d06af7" targetNamespace="http://schemas.microsoft.com/office/2006/metadata/properties" ma:root="true" ma:fieldsID="b4cd8332b20dcdb11bcc8ba1b1b47703" ns3:_="" ns4:_="">
    <xsd:import namespace="37ae15d9-ed40-4d1e-a771-26a2f9b1b4e6"/>
    <xsd:import namespace="3cb7b857-1772-4b9b-b293-4757b6d06af7"/>
    <xsd:element name="properties">
      <xsd:complexType>
        <xsd:sequence>
          <xsd:element name="documentManagement">
            <xsd:complexType>
              <xsd:all>
                <xsd:element ref="ns3:SharedWithUsers" minOccurs="0"/>
                <xsd:element ref="ns3:SharingHintHash" minOccurs="0"/>
                <xsd:element ref="ns3:SharedWithDetails" minOccurs="0"/>
                <xsd:element ref="ns3:LastSharedByUser" minOccurs="0"/>
                <xsd:element ref="ns3:LastSharedByTime"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NotebookType" minOccurs="0"/>
                <xsd:element ref="ns4:FolderType" minOccurs="0"/>
                <xsd:element ref="ns4:CultureName" minOccurs="0"/>
                <xsd:element ref="ns4:AppVersion" minOccurs="0"/>
                <xsd:element ref="ns4:TeamsChannelId" minOccurs="0"/>
                <xsd:element ref="ns4:Owner" minOccurs="0"/>
                <xsd:element ref="ns4:Math_Settings" minOccurs="0"/>
                <xsd:element ref="ns4:DefaultSectionNames" minOccurs="0"/>
                <xsd:element ref="ns4:Templates" minOccurs="0"/>
                <xsd:element ref="ns4:Teachers" minOccurs="0"/>
                <xsd:element ref="ns4:Students" minOccurs="0"/>
                <xsd:element ref="ns4:Student_Groups" minOccurs="0"/>
                <xsd:element ref="ns4:Distribution_Groups" minOccurs="0"/>
                <xsd:element ref="ns4:LMS_Mappings" minOccurs="0"/>
                <xsd:element ref="ns4:Invited_Teachers" minOccurs="0"/>
                <xsd:element ref="ns4:Invited_Students" minOccurs="0"/>
                <xsd:element ref="ns4:Self_Registration_Enabled" minOccurs="0"/>
                <xsd:element ref="ns4:Has_Teacher_Only_SectionGroup" minOccurs="0"/>
                <xsd:element ref="ns4:Is_Collaboration_Space_Locked" minOccurs="0"/>
                <xsd:element ref="ns4:IsNotebookLocked" minOccurs="0"/>
                <xsd:element ref="ns4:MediaServiceDateTaken" minOccurs="0"/>
                <xsd:element ref="ns4:MediaServiceLocation" minOccurs="0"/>
                <xsd:element ref="ns4:MediaServiceAutoKeyPoints" minOccurs="0"/>
                <xsd:element ref="ns4:MediaServiceKeyPoints" minOccurs="0"/>
                <xsd:element ref="ns4:Teams_Channel_Section_Locatio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ae15d9-ed40-4d1e-a771-26a2f9b1b4e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description="" ma:internalName="SharedWithDetails" ma:readOnly="true">
      <xsd:simpleType>
        <xsd:restriction base="dms:Note">
          <xsd:maxLength value="255"/>
        </xsd:restriction>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3cb7b857-1772-4b9b-b293-4757b6d06af7"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NotebookType" ma:index="19" nillable="true" ma:displayName="Notebook Type" ma:internalName="NotebookType">
      <xsd:simpleType>
        <xsd:restriction base="dms:Text"/>
      </xsd:simpleType>
    </xsd:element>
    <xsd:element name="FolderType" ma:index="20" nillable="true" ma:displayName="Folder Type" ma:internalName="FolderType">
      <xsd:simpleType>
        <xsd:restriction base="dms:Text"/>
      </xsd:simpleType>
    </xsd:element>
    <xsd:element name="CultureName" ma:index="21" nillable="true" ma:displayName="Culture Name" ma:internalName="CultureName">
      <xsd:simpleType>
        <xsd:restriction base="dms:Text"/>
      </xsd:simpleType>
    </xsd:element>
    <xsd:element name="AppVersion" ma:index="22" nillable="true" ma:displayName="App Version" ma:internalName="AppVersion">
      <xsd:simpleType>
        <xsd:restriction base="dms:Text"/>
      </xsd:simpleType>
    </xsd:element>
    <xsd:element name="TeamsChannelId" ma:index="23" nillable="true" ma:displayName="Teams Channel Id" ma:internalName="TeamsChannelId">
      <xsd:simpleType>
        <xsd:restriction base="dms:Text"/>
      </xsd:simpleType>
    </xsd:element>
    <xsd:element name="Owner" ma:index="24"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25" nillable="true" ma:displayName="Math Settings" ma:internalName="Math_Settings">
      <xsd:simpleType>
        <xsd:restriction base="dms:Text"/>
      </xsd:simpleType>
    </xsd:element>
    <xsd:element name="DefaultSectionNames" ma:index="26" nillable="true" ma:displayName="Default Section Names" ma:internalName="DefaultSectionNames">
      <xsd:simpleType>
        <xsd:restriction base="dms:Note">
          <xsd:maxLength value="255"/>
        </xsd:restriction>
      </xsd:simpleType>
    </xsd:element>
    <xsd:element name="Templates" ma:index="27" nillable="true" ma:displayName="Templates" ma:internalName="Templates">
      <xsd:simpleType>
        <xsd:restriction base="dms:Note">
          <xsd:maxLength value="255"/>
        </xsd:restriction>
      </xsd:simpleType>
    </xsd:element>
    <xsd:element name="Teachers" ma:index="28"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29"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30"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31" nillable="true" ma:displayName="Distribution Groups" ma:internalName="Distribution_Groups">
      <xsd:simpleType>
        <xsd:restriction base="dms:Note">
          <xsd:maxLength value="255"/>
        </xsd:restriction>
      </xsd:simpleType>
    </xsd:element>
    <xsd:element name="LMS_Mappings" ma:index="32" nillable="true" ma:displayName="LMS Mappings" ma:internalName="LMS_Mappings">
      <xsd:simpleType>
        <xsd:restriction base="dms:Note">
          <xsd:maxLength value="255"/>
        </xsd:restriction>
      </xsd:simpleType>
    </xsd:element>
    <xsd:element name="Invited_Teachers" ma:index="33" nillable="true" ma:displayName="Invited Teachers" ma:internalName="Invited_Teachers">
      <xsd:simpleType>
        <xsd:restriction base="dms:Note">
          <xsd:maxLength value="255"/>
        </xsd:restriction>
      </xsd:simpleType>
    </xsd:element>
    <xsd:element name="Invited_Students" ma:index="34" nillable="true" ma:displayName="Invited Students" ma:internalName="Invited_Students">
      <xsd:simpleType>
        <xsd:restriction base="dms:Note">
          <xsd:maxLength value="255"/>
        </xsd:restriction>
      </xsd:simpleType>
    </xsd:element>
    <xsd:element name="Self_Registration_Enabled" ma:index="35" nillable="true" ma:displayName="Self Registration Enabled" ma:internalName="Self_Registration_Enabled">
      <xsd:simpleType>
        <xsd:restriction base="dms:Boolean"/>
      </xsd:simpleType>
    </xsd:element>
    <xsd:element name="Has_Teacher_Only_SectionGroup" ma:index="36" nillable="true" ma:displayName="Has Teacher Only SectionGroup" ma:internalName="Has_Teacher_Only_SectionGroup">
      <xsd:simpleType>
        <xsd:restriction base="dms:Boolean"/>
      </xsd:simpleType>
    </xsd:element>
    <xsd:element name="Is_Collaboration_Space_Locked" ma:index="37" nillable="true" ma:displayName="Is Collaboration Space Locked" ma:internalName="Is_Collaboration_Space_Locked">
      <xsd:simpleType>
        <xsd:restriction base="dms:Boolean"/>
      </xsd:simpleType>
    </xsd:element>
    <xsd:element name="IsNotebookLocked" ma:index="38" nillable="true" ma:displayName="Is Notebook Locked" ma:internalName="IsNotebookLocked">
      <xsd:simpleType>
        <xsd:restriction base="dms:Boolean"/>
      </xsd:simpleType>
    </xsd:element>
    <xsd:element name="MediaServiceDateTaken" ma:index="39" nillable="true" ma:displayName="MediaServiceDateTaken" ma:hidden="true" ma:internalName="MediaServiceDateTaken" ma:readOnly="true">
      <xsd:simpleType>
        <xsd:restriction base="dms:Text"/>
      </xsd:simpleType>
    </xsd:element>
    <xsd:element name="MediaServiceLocation" ma:index="40" nillable="true" ma:displayName="Location" ma:internalName="MediaServiceLocation" ma:readOnly="true">
      <xsd:simpleType>
        <xsd:restriction base="dms:Text"/>
      </xsd:simpleType>
    </xsd:element>
    <xsd:element name="MediaServiceAutoKeyPoints" ma:index="41" nillable="true" ma:displayName="MediaServiceAutoKeyPoints" ma:hidden="true" ma:internalName="MediaServiceAutoKeyPoints" ma:readOnly="true">
      <xsd:simpleType>
        <xsd:restriction base="dms:Note"/>
      </xsd:simpleType>
    </xsd:element>
    <xsd:element name="MediaServiceKeyPoints" ma:index="42" nillable="true" ma:displayName="KeyPoints" ma:internalName="MediaServiceKeyPoints" ma:readOnly="true">
      <xsd:simpleType>
        <xsd:restriction base="dms:Note">
          <xsd:maxLength value="255"/>
        </xsd:restriction>
      </xsd:simpleType>
    </xsd:element>
    <xsd:element name="Teams_Channel_Section_Location" ma:index="43" nillable="true" ma:displayName="Teams Channel Section Location" ma:internalName="Teams_Channel_Section_Location">
      <xsd:simpleType>
        <xsd:restriction base="dms:Text"/>
      </xsd:simpleType>
    </xsd:element>
    <xsd:element name="MediaLengthInSeconds" ma:index="44"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Has_Teacher_Only_SectionGroup xmlns="3cb7b857-1772-4b9b-b293-4757b6d06af7" xsi:nil="true"/>
    <NotebookType xmlns="3cb7b857-1772-4b9b-b293-4757b6d06af7" xsi:nil="true"/>
    <DefaultSectionNames xmlns="3cb7b857-1772-4b9b-b293-4757b6d06af7" xsi:nil="true"/>
    <Templates xmlns="3cb7b857-1772-4b9b-b293-4757b6d06af7" xsi:nil="true"/>
    <Self_Registration_Enabled xmlns="3cb7b857-1772-4b9b-b293-4757b6d06af7" xsi:nil="true"/>
    <Teachers xmlns="3cb7b857-1772-4b9b-b293-4757b6d06af7">
      <UserInfo>
        <DisplayName/>
        <AccountId xsi:nil="true"/>
        <AccountType/>
      </UserInfo>
    </Teachers>
    <Distribution_Groups xmlns="3cb7b857-1772-4b9b-b293-4757b6d06af7" xsi:nil="true"/>
    <LMS_Mappings xmlns="3cb7b857-1772-4b9b-b293-4757b6d06af7" xsi:nil="true"/>
    <CultureName xmlns="3cb7b857-1772-4b9b-b293-4757b6d06af7" xsi:nil="true"/>
    <Invited_Teachers xmlns="3cb7b857-1772-4b9b-b293-4757b6d06af7" xsi:nil="true"/>
    <Invited_Students xmlns="3cb7b857-1772-4b9b-b293-4757b6d06af7" xsi:nil="true"/>
    <IsNotebookLocked xmlns="3cb7b857-1772-4b9b-b293-4757b6d06af7" xsi:nil="true"/>
    <FolderType xmlns="3cb7b857-1772-4b9b-b293-4757b6d06af7" xsi:nil="true"/>
    <Students xmlns="3cb7b857-1772-4b9b-b293-4757b6d06af7">
      <UserInfo>
        <DisplayName/>
        <AccountId xsi:nil="true"/>
        <AccountType/>
      </UserInfo>
    </Students>
    <AppVersion xmlns="3cb7b857-1772-4b9b-b293-4757b6d06af7" xsi:nil="true"/>
    <TeamsChannelId xmlns="3cb7b857-1772-4b9b-b293-4757b6d06af7" xsi:nil="true"/>
    <Math_Settings xmlns="3cb7b857-1772-4b9b-b293-4757b6d06af7" xsi:nil="true"/>
    <Owner xmlns="3cb7b857-1772-4b9b-b293-4757b6d06af7">
      <UserInfo>
        <DisplayName/>
        <AccountId xsi:nil="true"/>
        <AccountType/>
      </UserInfo>
    </Owner>
    <Student_Groups xmlns="3cb7b857-1772-4b9b-b293-4757b6d06af7">
      <UserInfo>
        <DisplayName/>
        <AccountId xsi:nil="true"/>
        <AccountType/>
      </UserInfo>
    </Student_Groups>
    <Is_Collaboration_Space_Locked xmlns="3cb7b857-1772-4b9b-b293-4757b6d06af7" xsi:nil="true"/>
    <Teams_Channel_Section_Location xmlns="3cb7b857-1772-4b9b-b293-4757b6d06af7" xsi:nil="true"/>
  </documentManagement>
</p:properties>
</file>

<file path=customXml/itemProps1.xml><?xml version="1.0" encoding="utf-8"?>
<ds:datastoreItem xmlns:ds="http://schemas.openxmlformats.org/officeDocument/2006/customXml" ds:itemID="{CB185148-EFE7-45D9-A12E-9A770C1CFBB6}">
  <ds:schemaRefs>
    <ds:schemaRef ds:uri="http://schemas.microsoft.com/sharepoint/v3/contenttype/forms"/>
  </ds:schemaRefs>
</ds:datastoreItem>
</file>

<file path=customXml/itemProps2.xml><?xml version="1.0" encoding="utf-8"?>
<ds:datastoreItem xmlns:ds="http://schemas.openxmlformats.org/officeDocument/2006/customXml" ds:itemID="{B0F220E0-5414-4BA4-8729-D8B2B9A4464A}">
  <ds:schemaRefs>
    <ds:schemaRef ds:uri="http://schemas.microsoft.com/office/2006/metadata/contentType"/>
    <ds:schemaRef ds:uri="http://schemas.microsoft.com/office/2006/metadata/properties/metaAttributes"/>
    <ds:schemaRef ds:uri="http://www.w3.org/2000/xmlns/"/>
    <ds:schemaRef ds:uri="http://www.w3.org/2001/XMLSchema"/>
    <ds:schemaRef ds:uri="37ae15d9-ed40-4d1e-a771-26a2f9b1b4e6"/>
    <ds:schemaRef ds:uri="3cb7b857-1772-4b9b-b293-4757b6d06af7"/>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FF14416-F04A-4667-8640-8150A9DA4168}">
  <ds:schemaRefs>
    <ds:schemaRef ds:uri="http://purl.org/dc/terms/"/>
    <ds:schemaRef ds:uri="http://purl.org/dc/elements/1.1/"/>
    <ds:schemaRef ds:uri="http://schemas.microsoft.com/office/infopath/2007/PartnerControls"/>
    <ds:schemaRef ds:uri="http://schemas.microsoft.com/office/2006/documentManagement/types"/>
    <ds:schemaRef ds:uri="http://schemas.microsoft.com/office/2006/metadata/properties"/>
    <ds:schemaRef ds:uri="http://schemas.openxmlformats.org/package/2006/metadata/core-properties"/>
    <ds:schemaRef ds:uri="3cb7b857-1772-4b9b-b293-4757b6d06af7"/>
    <ds:schemaRef ds:uri="37ae15d9-ed40-4d1e-a771-26a2f9b1b4e6"/>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7446</TotalTime>
  <Words>3041</Words>
  <Application>Microsoft Office PowerPoint</Application>
  <PresentationFormat>Widescreen</PresentationFormat>
  <Paragraphs>228</Paragraphs>
  <Slides>14</Slides>
  <Notes>14</Notes>
  <HiddenSlides>0</HiddenSlides>
  <MMClips>1</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0</vt:i4>
      </vt:variant>
      <vt:variant>
        <vt:lpstr>Slide Titles</vt:lpstr>
      </vt:variant>
      <vt:variant>
        <vt:i4>14</vt:i4>
      </vt:variant>
    </vt:vector>
  </HeadingPairs>
  <TitlesOfParts>
    <vt:vector size="19" baseType="lpstr">
      <vt:lpstr>Arial</vt:lpstr>
      <vt:lpstr>Calibri</vt:lpstr>
      <vt:lpstr>Calibri Light</vt:lpstr>
      <vt:lpstr>Segoe UI</vt:lpstr>
      <vt:lpstr>Office Theme</vt:lpstr>
      <vt:lpstr>Ideation – A Hot Topic</vt:lpstr>
      <vt:lpstr>Ideation - the formation of ideas or concepts.</vt:lpstr>
      <vt:lpstr>Application and Benefits in NT Education</vt:lpstr>
      <vt:lpstr>Project Concept and Plan</vt:lpstr>
      <vt:lpstr>Lightroom</vt:lpstr>
      <vt:lpstr>Photoshop  and  Libraries</vt:lpstr>
      <vt:lpstr>Stock  and  Dimension</vt:lpstr>
      <vt:lpstr>Dimension</vt:lpstr>
      <vt:lpstr>Fresco and Art Hub for Kids</vt:lpstr>
      <vt:lpstr>The Way…                                              Also known as ”Process Flow” – “Swim Lanes”</vt:lpstr>
      <vt:lpstr>Spark</vt:lpstr>
      <vt:lpstr>PowerPoint Presentation</vt:lpstr>
      <vt:lpstr>My final design…</vt:lpstr>
      <vt:lpstr>THE END… …or is 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Christie</dc:creator>
  <cp:lastModifiedBy>Mark Christie</cp:lastModifiedBy>
  <cp:revision>5</cp:revision>
  <dcterms:created xsi:type="dcterms:W3CDTF">2021-08-16T10:42:41Z</dcterms:created>
  <dcterms:modified xsi:type="dcterms:W3CDTF">2021-09-28T02:09:43Z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0x010100D842356EC031F54295072B6FB9ABB25A</vt:lpwstr>
  </property>
</Properties>
</file>